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51"/>
  </p:notesMasterIdLst>
  <p:sldIdLst>
    <p:sldId id="260" r:id="rId3"/>
    <p:sldId id="261" r:id="rId4"/>
    <p:sldId id="265" r:id="rId5"/>
    <p:sldId id="304" r:id="rId6"/>
    <p:sldId id="305" r:id="rId7"/>
    <p:sldId id="306" r:id="rId8"/>
    <p:sldId id="308" r:id="rId9"/>
    <p:sldId id="269" r:id="rId10"/>
    <p:sldId id="270" r:id="rId11"/>
    <p:sldId id="271" r:id="rId12"/>
    <p:sldId id="272" r:id="rId13"/>
    <p:sldId id="273" r:id="rId14"/>
    <p:sldId id="274" r:id="rId15"/>
    <p:sldId id="275" r:id="rId16"/>
    <p:sldId id="276" r:id="rId17"/>
    <p:sldId id="309" r:id="rId18"/>
    <p:sldId id="310" r:id="rId19"/>
    <p:sldId id="282" r:id="rId20"/>
    <p:sldId id="283" r:id="rId21"/>
    <p:sldId id="311" r:id="rId22"/>
    <p:sldId id="312" r:id="rId23"/>
    <p:sldId id="284" r:id="rId24"/>
    <p:sldId id="313" r:id="rId25"/>
    <p:sldId id="314" r:id="rId26"/>
    <p:sldId id="315" r:id="rId27"/>
    <p:sldId id="316" r:id="rId28"/>
    <p:sldId id="317" r:id="rId29"/>
    <p:sldId id="318" r:id="rId30"/>
    <p:sldId id="319" r:id="rId31"/>
    <p:sldId id="320" r:id="rId32"/>
    <p:sldId id="321" r:id="rId33"/>
    <p:sldId id="322" r:id="rId34"/>
    <p:sldId id="323" r:id="rId35"/>
    <p:sldId id="324" r:id="rId36"/>
    <p:sldId id="326" r:id="rId37"/>
    <p:sldId id="325" r:id="rId38"/>
    <p:sldId id="291" r:id="rId39"/>
    <p:sldId id="327" r:id="rId40"/>
    <p:sldId id="328" r:id="rId41"/>
    <p:sldId id="329" r:id="rId42"/>
    <p:sldId id="330" r:id="rId43"/>
    <p:sldId id="331" r:id="rId44"/>
    <p:sldId id="332" r:id="rId45"/>
    <p:sldId id="333" r:id="rId46"/>
    <p:sldId id="299" r:id="rId47"/>
    <p:sldId id="300" r:id="rId48"/>
    <p:sldId id="302" r:id="rId49"/>
    <p:sldId id="303" r:id="rId50"/>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snapToGrid="0">
      <p:cViewPr>
        <p:scale>
          <a:sx n="40" d="100"/>
          <a:sy n="40" d="100"/>
        </p:scale>
        <p:origin x="-1386" y="-2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en-US"/>
          </a:p>
        </p:txBody>
      </p:sp>
      <p:sp>
        <p:nvSpPr>
          <p:cNvPr id="36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n-US"/>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en-US"/>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9431DC0F-F104-4974-AAC0-4AE9F2BF0F5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D2A02B-F9F3-48FB-88A2-E5CAEB2B4D3C}" type="slidenum">
              <a:rPr lang="en-US" smtClean="0"/>
              <a:pPr/>
              <a:t>48</a:t>
            </a:fld>
            <a:endParaRPr lang="en-US"/>
          </a:p>
        </p:txBody>
      </p:sp>
    </p:spTree>
    <p:extLst>
      <p:ext uri="{BB962C8B-B14F-4D97-AF65-F5344CB8AC3E}">
        <p14:creationId xmlns="" xmlns:p14="http://schemas.microsoft.com/office/powerpoint/2010/main" val="40597233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5"/>
            <a:ext cx="4800600" cy="1470025"/>
          </a:xfrm>
        </p:spPr>
        <p:txBody>
          <a:bodyPr/>
          <a:lstStyle>
            <a:lvl1pPr>
              <a:defRPr/>
            </a:lvl1pPr>
          </a:lstStyle>
          <a:p>
            <a:r>
              <a:rPr lang="en-US" smtClean="0"/>
              <a:t>Click to edit Master title style</a:t>
            </a:r>
            <a:endParaRPr lang="en-US"/>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0484" name="Rectangle 4"/>
          <p:cNvSpPr>
            <a:spLocks noGrp="1" noChangeArrowheads="1"/>
          </p:cNvSpPr>
          <p:nvPr>
            <p:ph type="dt" sz="half" idx="2"/>
          </p:nvPr>
        </p:nvSpPr>
        <p:spPr/>
        <p:txBody>
          <a:bodyPr/>
          <a:lstStyle>
            <a:lvl1pPr>
              <a:defRPr/>
            </a:lvl1pPr>
          </a:lstStyle>
          <a:p>
            <a:endParaRPr lang="en-US"/>
          </a:p>
        </p:txBody>
      </p:sp>
      <p:sp>
        <p:nvSpPr>
          <p:cNvPr id="20485" name="Rectangle 5"/>
          <p:cNvSpPr>
            <a:spLocks noGrp="1" noChangeArrowheads="1"/>
          </p:cNvSpPr>
          <p:nvPr>
            <p:ph type="ftr" sz="quarter" idx="3"/>
          </p:nvPr>
        </p:nvSpPr>
        <p:spPr/>
        <p:txBody>
          <a:bodyPr/>
          <a:lstStyle>
            <a:lvl1pPr>
              <a:defRPr/>
            </a:lvl1pPr>
          </a:lstStyle>
          <a:p>
            <a:endParaRPr lang="en-US"/>
          </a:p>
        </p:txBody>
      </p:sp>
      <p:sp>
        <p:nvSpPr>
          <p:cNvPr id="20486" name="Rectangle 6"/>
          <p:cNvSpPr>
            <a:spLocks noGrp="1" noChangeArrowheads="1"/>
          </p:cNvSpPr>
          <p:nvPr>
            <p:ph type="sldNum" sz="quarter" idx="4"/>
          </p:nvPr>
        </p:nvSpPr>
        <p:spPr/>
        <p:txBody>
          <a:bodyPr/>
          <a:lstStyle>
            <a:lvl1pPr>
              <a:defRPr/>
            </a:lvl1pPr>
          </a:lstStyle>
          <a:p>
            <a:fld id="{3FDCF09D-4381-4ECD-92FE-F9FE9067E1E6}" type="slidenum">
              <a:rPr lang="en-US"/>
              <a:pPr/>
              <a:t>‹#›</a:t>
            </a:fld>
            <a:endParaRPr lang="en-US"/>
          </a:p>
        </p:txBody>
      </p:sp>
    </p:spTree>
  </p:cSld>
  <p:clrMapOvr>
    <a:masterClrMapping/>
  </p:clrMapOvr>
  <p:transition>
    <p:spli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F28D6A-ED72-4BAC-8E0F-4D75033F7E51}" type="slidenum">
              <a:rPr lang="en-US"/>
              <a:pPr/>
              <a:t>‹#›</a:t>
            </a:fld>
            <a:endParaRPr lang="en-US"/>
          </a:p>
        </p:txBody>
      </p:sp>
    </p:spTree>
  </p:cSld>
  <p:clrMapOvr>
    <a:masterClrMapping/>
  </p:clrMapOvr>
  <p:transition>
    <p:spli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43DA2E8-8D31-4692-9093-4301328F5A3B}" type="slidenum">
              <a:rPr lang="en-US"/>
              <a:pPr/>
              <a:t>‹#›</a:t>
            </a:fld>
            <a:endParaRPr lang="en-US"/>
          </a:p>
        </p:txBody>
      </p:sp>
    </p:spTree>
  </p:cSld>
  <p:clrMapOvr>
    <a:masterClrMapping/>
  </p:clrMapOvr>
  <p:transition>
    <p:spli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765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2765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27653" name="Rectangle 5"/>
          <p:cNvSpPr>
            <a:spLocks noGrp="1" noChangeArrowheads="1"/>
          </p:cNvSpPr>
          <p:nvPr>
            <p:ph type="dt" sz="half" idx="2"/>
          </p:nvPr>
        </p:nvSpPr>
        <p:spPr/>
        <p:txBody>
          <a:bodyPr/>
          <a:lstStyle>
            <a:lvl1pPr>
              <a:defRPr/>
            </a:lvl1pPr>
          </a:lstStyle>
          <a:p>
            <a:endParaRPr lang="en-US"/>
          </a:p>
        </p:txBody>
      </p:sp>
      <p:sp>
        <p:nvSpPr>
          <p:cNvPr id="27654" name="Rectangle 6"/>
          <p:cNvSpPr>
            <a:spLocks noGrp="1" noChangeArrowheads="1"/>
          </p:cNvSpPr>
          <p:nvPr>
            <p:ph type="ftr" sz="quarter" idx="3"/>
          </p:nvPr>
        </p:nvSpPr>
        <p:spPr/>
        <p:txBody>
          <a:bodyPr/>
          <a:lstStyle>
            <a:lvl1pPr>
              <a:defRPr/>
            </a:lvl1pPr>
          </a:lstStyle>
          <a:p>
            <a:endParaRPr lang="en-US"/>
          </a:p>
        </p:txBody>
      </p:sp>
      <p:sp>
        <p:nvSpPr>
          <p:cNvPr id="27655" name="Rectangle 7"/>
          <p:cNvSpPr>
            <a:spLocks noGrp="1" noChangeArrowheads="1"/>
          </p:cNvSpPr>
          <p:nvPr>
            <p:ph type="sldNum" sz="quarter" idx="4"/>
          </p:nvPr>
        </p:nvSpPr>
        <p:spPr/>
        <p:txBody>
          <a:bodyPr/>
          <a:lstStyle>
            <a:lvl1pPr>
              <a:defRPr/>
            </a:lvl1pPr>
          </a:lstStyle>
          <a:p>
            <a:fld id="{E9A6027F-650B-4323-BE87-4ABA3BA806C3}" type="slidenum">
              <a:rPr lang="en-US"/>
              <a:pPr/>
              <a:t>‹#›</a:t>
            </a:fld>
            <a:endParaRPr lang="en-US"/>
          </a:p>
        </p:txBody>
      </p:sp>
    </p:spTree>
  </p:cSld>
  <p:clrMapOvr>
    <a:masterClrMapping/>
  </p:clrMapOvr>
  <p:transition>
    <p:spli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5AAE34-0264-4E04-9523-5ACDA487E700}" type="slidenum">
              <a:rPr lang="en-US"/>
              <a:pPr/>
              <a:t>‹#›</a:t>
            </a:fld>
            <a:endParaRPr lang="en-US"/>
          </a:p>
        </p:txBody>
      </p:sp>
    </p:spTree>
  </p:cSld>
  <p:clrMapOvr>
    <a:masterClrMapping/>
  </p:clrMapOvr>
  <p:transition>
    <p:spli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ED9BC95-57CC-4BF8-86BE-BD8255B2AF33}" type="slidenum">
              <a:rPr lang="en-US"/>
              <a:pPr/>
              <a:t>‹#›</a:t>
            </a:fld>
            <a:endParaRPr lang="en-US"/>
          </a:p>
        </p:txBody>
      </p:sp>
    </p:spTree>
  </p:cSld>
  <p:clrMapOvr>
    <a:masterClrMapping/>
  </p:clrMapOvr>
  <p:transition>
    <p:spli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DBC41E6-B229-493A-A671-A05DD1416589}" type="slidenum">
              <a:rPr lang="en-US"/>
              <a:pPr/>
              <a:t>‹#›</a:t>
            </a:fld>
            <a:endParaRPr lang="en-US"/>
          </a:p>
        </p:txBody>
      </p:sp>
    </p:spTree>
  </p:cSld>
  <p:clrMapOvr>
    <a:masterClrMapping/>
  </p:clrMapOvr>
  <p:transition>
    <p:spli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75DB773-BF2F-440C-BAC1-CD3517DA4388}" type="slidenum">
              <a:rPr lang="en-US"/>
              <a:pPr/>
              <a:t>‹#›</a:t>
            </a:fld>
            <a:endParaRPr lang="en-US"/>
          </a:p>
        </p:txBody>
      </p:sp>
    </p:spTree>
  </p:cSld>
  <p:clrMapOvr>
    <a:masterClrMapping/>
  </p:clrMapOvr>
  <p:transition>
    <p:spli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D23B23A-9B2B-4364-B3B0-789FB0A28037}" type="slidenum">
              <a:rPr lang="en-US"/>
              <a:pPr/>
              <a:t>‹#›</a:t>
            </a:fld>
            <a:endParaRPr lang="en-US"/>
          </a:p>
        </p:txBody>
      </p:sp>
    </p:spTree>
  </p:cSld>
  <p:clrMapOvr>
    <a:masterClrMapping/>
  </p:clrMapOvr>
  <p:transition>
    <p:spli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E9DAD1C-CE94-4034-80BF-E1F06BF9F2D7}" type="slidenum">
              <a:rPr lang="en-US"/>
              <a:pPr/>
              <a:t>‹#›</a:t>
            </a:fld>
            <a:endParaRPr lang="en-US"/>
          </a:p>
        </p:txBody>
      </p:sp>
    </p:spTree>
  </p:cSld>
  <p:clrMapOvr>
    <a:masterClrMapping/>
  </p:clrMapOvr>
  <p:transition>
    <p:spli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9492F3A-6F43-4DDB-B609-8BC16D21EABF}" type="slidenum">
              <a:rPr lang="en-US"/>
              <a:pPr/>
              <a:t>‹#›</a:t>
            </a:fld>
            <a:endParaRPr lang="en-US"/>
          </a:p>
        </p:txBody>
      </p:sp>
    </p:spTree>
  </p:cSld>
  <p:clrMapOvr>
    <a:masterClrMapping/>
  </p:clrMapOvr>
  <p:transition>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4D9E80-99DF-40BF-BD75-C4BEF71A4BBE}" type="slidenum">
              <a:rPr lang="en-US"/>
              <a:pPr/>
              <a:t>‹#›</a:t>
            </a:fld>
            <a:endParaRPr lang="en-US"/>
          </a:p>
        </p:txBody>
      </p:sp>
    </p:spTree>
  </p:cSld>
  <p:clrMapOvr>
    <a:masterClrMapping/>
  </p:clrMapOvr>
  <p:transition>
    <p:spli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576F6A-33CB-4ABD-A7F2-7EF75D121B08}" type="slidenum">
              <a:rPr lang="en-US"/>
              <a:pPr/>
              <a:t>‹#›</a:t>
            </a:fld>
            <a:endParaRPr lang="en-US"/>
          </a:p>
        </p:txBody>
      </p:sp>
    </p:spTree>
  </p:cSld>
  <p:clrMapOvr>
    <a:masterClrMapping/>
  </p:clrMapOvr>
  <p:transition>
    <p:spli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BC75C9F-307B-4C66-A7A1-35314BF2E57B}" type="slidenum">
              <a:rPr lang="en-US"/>
              <a:pPr/>
              <a:t>‹#›</a:t>
            </a:fld>
            <a:endParaRPr lang="en-US"/>
          </a:p>
        </p:txBody>
      </p:sp>
    </p:spTree>
  </p:cSld>
  <p:clrMapOvr>
    <a:masterClrMapping/>
  </p:clrMapOvr>
  <p:transition>
    <p:spli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E96BCCA-A42E-4733-BED2-FCF44DDE1CB1}" type="slidenum">
              <a:rPr lang="en-US"/>
              <a:pPr/>
              <a:t>‹#›</a:t>
            </a:fld>
            <a:endParaRPr lang="en-US"/>
          </a:p>
        </p:txBody>
      </p:sp>
    </p:spTree>
  </p:cSld>
  <p:clrMapOvr>
    <a:masterClrMapping/>
  </p:clrMapOvr>
  <p:transition>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B3C63D-6CDF-4DA6-B5B6-19F1E45D2FAD}" type="slidenum">
              <a:rPr lang="en-US"/>
              <a:pPr/>
              <a:t>‹#›</a:t>
            </a:fld>
            <a:endParaRPr lang="en-US"/>
          </a:p>
        </p:txBody>
      </p:sp>
    </p:spTree>
  </p:cSld>
  <p:clrMapOvr>
    <a:masterClrMapping/>
  </p:clrMapOvr>
  <p:transition>
    <p:spli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7077736-C70F-4C5F-BE5F-A649F2B46EB1}" type="slidenum">
              <a:rPr lang="en-US"/>
              <a:pPr/>
              <a:t>‹#›</a:t>
            </a:fld>
            <a:endParaRPr lang="en-US"/>
          </a:p>
        </p:txBody>
      </p:sp>
    </p:spTree>
  </p:cSld>
  <p:clrMapOvr>
    <a:masterClrMapping/>
  </p:clrMapOvr>
  <p:transition>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EB82C75-E46B-42A2-95EA-983DEAAF36DC}" type="slidenum">
              <a:rPr lang="en-US"/>
              <a:pPr/>
              <a:t>‹#›</a:t>
            </a:fld>
            <a:endParaRPr lang="en-US"/>
          </a:p>
        </p:txBody>
      </p:sp>
    </p:spTree>
  </p:cSld>
  <p:clrMapOvr>
    <a:masterClrMapping/>
  </p:clrMapOvr>
  <p:transition>
    <p:spli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AB69764-1053-4497-9974-C5E20F4E7960}" type="slidenum">
              <a:rPr lang="en-US"/>
              <a:pPr/>
              <a:t>‹#›</a:t>
            </a:fld>
            <a:endParaRPr lang="en-US"/>
          </a:p>
        </p:txBody>
      </p:sp>
    </p:spTree>
  </p:cSld>
  <p:clrMapOvr>
    <a:masterClrMapping/>
  </p:clrMapOvr>
  <p:transition>
    <p:spli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10E571A-3615-4447-BD76-05B5569ABCF6}" type="slidenum">
              <a:rPr lang="en-US"/>
              <a:pPr/>
              <a:t>‹#›</a:t>
            </a:fld>
            <a:endParaRPr lang="en-US"/>
          </a:p>
        </p:txBody>
      </p:sp>
    </p:spTree>
  </p:cSld>
  <p:clrMapOvr>
    <a:masterClrMapping/>
  </p:clrMapOvr>
  <p:transition>
    <p:spli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BE02DB6-CA5C-406C-A55B-ADB953774FDD}" type="slidenum">
              <a:rPr lang="en-US"/>
              <a:pPr/>
              <a:t>‹#›</a:t>
            </a:fld>
            <a:endParaRPr lang="en-US"/>
          </a:p>
        </p:txBody>
      </p:sp>
    </p:spTree>
  </p:cSld>
  <p:clrMapOvr>
    <a:masterClrMapping/>
  </p:clrMapOvr>
  <p:transition>
    <p:spli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A57CF57-FD3D-434B-A597-E5A51C323EBC}" type="slidenum">
              <a:rPr lang="en-US"/>
              <a:pPr/>
              <a:t>‹#›</a:t>
            </a:fld>
            <a:endParaRPr lang="en-US"/>
          </a:p>
        </p:txBody>
      </p:sp>
    </p:spTree>
  </p:cSld>
  <p:clrMapOvr>
    <a:masterClrMapping/>
  </p:clrMapOvr>
  <p:transition>
    <p:spli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3E9F9917-2A21-43BC-AF47-4A6B09A36BB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split/>
  </p:transition>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6627"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6628"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2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endParaRPr lang="en-US"/>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endParaRPr lang="en-US"/>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ADE70B12-855F-464B-923C-07DAED0A559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split/>
  </p:transition>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676400" y="2514600"/>
            <a:ext cx="5616575" cy="2743200"/>
          </a:xfrm>
        </p:spPr>
        <p:txBody>
          <a:bodyPr/>
          <a:lstStyle/>
          <a:p>
            <a:pPr algn="ctr" rtl="1"/>
            <a:r>
              <a:rPr lang="fa-IR" altLang="zh-CN" sz="3200" b="1" dirty="0" smtClean="0">
                <a:solidFill>
                  <a:schemeClr val="tx1"/>
                </a:solidFill>
                <a:cs typeface="B Titr" pitchFamily="2" charset="-78"/>
              </a:rPr>
              <a:t/>
            </a:r>
            <a:br>
              <a:rPr lang="fa-IR" altLang="zh-CN" sz="3200" b="1" dirty="0" smtClean="0">
                <a:solidFill>
                  <a:schemeClr val="tx1"/>
                </a:solidFill>
                <a:cs typeface="B Titr" pitchFamily="2" charset="-78"/>
              </a:rPr>
            </a:br>
            <a:r>
              <a:rPr lang="fa-IR" altLang="zh-CN" sz="3200" b="1" dirty="0" smtClean="0">
                <a:solidFill>
                  <a:schemeClr val="tx1"/>
                </a:solidFill>
                <a:cs typeface="B Titr" pitchFamily="2" charset="-78"/>
              </a:rPr>
              <a:t/>
            </a:r>
            <a:br>
              <a:rPr lang="fa-IR" altLang="zh-CN" sz="3200" b="1" dirty="0" smtClean="0">
                <a:solidFill>
                  <a:schemeClr val="tx1"/>
                </a:solidFill>
                <a:cs typeface="B Titr" pitchFamily="2" charset="-78"/>
              </a:rPr>
            </a:br>
            <a:r>
              <a:rPr lang="fa-IR" altLang="zh-CN" sz="3600" b="1" dirty="0" smtClean="0">
                <a:solidFill>
                  <a:schemeClr val="tx1"/>
                </a:solidFill>
                <a:cs typeface="B Titr" pitchFamily="2" charset="-78"/>
              </a:rPr>
              <a:t>دانشگاه علوم پزشکی گلستان</a:t>
            </a:r>
            <a:br>
              <a:rPr lang="fa-IR" altLang="zh-CN" sz="3600" b="1" dirty="0" smtClean="0">
                <a:solidFill>
                  <a:schemeClr val="tx1"/>
                </a:solidFill>
                <a:cs typeface="B Titr" pitchFamily="2" charset="-78"/>
              </a:rPr>
            </a:br>
            <a:r>
              <a:rPr lang="fa-IR" altLang="zh-CN" sz="3200" b="1" dirty="0" smtClean="0">
                <a:solidFill>
                  <a:schemeClr val="tx1"/>
                </a:solidFill>
                <a:cs typeface="B Titr" pitchFamily="2" charset="-78"/>
              </a:rPr>
              <a:t/>
            </a:r>
            <a:br>
              <a:rPr lang="fa-IR" altLang="zh-CN" sz="3200" b="1" dirty="0" smtClean="0">
                <a:solidFill>
                  <a:schemeClr val="tx1"/>
                </a:solidFill>
                <a:cs typeface="B Titr" pitchFamily="2" charset="-78"/>
              </a:rPr>
            </a:br>
            <a:r>
              <a:rPr lang="fa-IR" altLang="zh-CN" sz="3200" b="1" dirty="0" smtClean="0">
                <a:solidFill>
                  <a:srgbClr val="0000CC"/>
                </a:solidFill>
                <a:cs typeface="B Titr" pitchFamily="2" charset="-78"/>
              </a:rPr>
              <a:t>دانشکده پزشکی گرگان</a:t>
            </a:r>
            <a:r>
              <a:rPr lang="fa-IR" altLang="zh-CN" sz="3200" b="1" dirty="0" smtClean="0">
                <a:solidFill>
                  <a:schemeClr val="tx1"/>
                </a:solidFill>
                <a:cs typeface="B Titr" pitchFamily="2" charset="-78"/>
              </a:rPr>
              <a:t/>
            </a:r>
            <a:br>
              <a:rPr lang="fa-IR" altLang="zh-CN" sz="3200" b="1" dirty="0" smtClean="0">
                <a:solidFill>
                  <a:schemeClr val="tx1"/>
                </a:solidFill>
                <a:cs typeface="B Titr" pitchFamily="2" charset="-78"/>
              </a:rPr>
            </a:br>
            <a:r>
              <a:rPr lang="fa-IR" altLang="zh-CN" sz="2800" b="1" dirty="0" smtClean="0">
                <a:solidFill>
                  <a:schemeClr val="tx1"/>
                </a:solidFill>
                <a:cs typeface="B Titr" pitchFamily="2" charset="-78"/>
              </a:rPr>
              <a:t/>
            </a:r>
            <a:br>
              <a:rPr lang="fa-IR" altLang="zh-CN" sz="2800" b="1" dirty="0" smtClean="0">
                <a:solidFill>
                  <a:schemeClr val="tx1"/>
                </a:solidFill>
                <a:cs typeface="B Titr" pitchFamily="2" charset="-78"/>
              </a:rPr>
            </a:br>
            <a:r>
              <a:rPr lang="fa-IR" altLang="zh-CN" sz="4000" b="1" dirty="0" smtClean="0">
                <a:solidFill>
                  <a:srgbClr val="420042"/>
                </a:solidFill>
                <a:cs typeface="B Titr" pitchFamily="2" charset="-78"/>
              </a:rPr>
              <a:t>جلسه دفاع پایان نامه دستیاری تخصصی کودکان</a:t>
            </a:r>
            <a:endParaRPr lang="zh-CN" altLang="en-US" b="1" dirty="0" smtClean="0">
              <a:solidFill>
                <a:srgbClr val="420042"/>
              </a:solidFill>
              <a:cs typeface="B Titr" pitchFamily="2" charset="-78"/>
            </a:endParaRPr>
          </a:p>
        </p:txBody>
      </p:sp>
      <p:sp>
        <p:nvSpPr>
          <p:cNvPr id="3" name="Subtitle 2"/>
          <p:cNvSpPr>
            <a:spLocks noGrp="1"/>
          </p:cNvSpPr>
          <p:nvPr>
            <p:ph type="subTitle" idx="1"/>
          </p:nvPr>
        </p:nvSpPr>
        <p:spPr>
          <a:xfrm>
            <a:off x="1828800" y="5715000"/>
            <a:ext cx="5329238" cy="762000"/>
          </a:xfrm>
        </p:spPr>
        <p:txBody>
          <a:bodyPr>
            <a:normAutofit/>
          </a:bodyPr>
          <a:lstStyle/>
          <a:p>
            <a:pPr algn="ctr"/>
            <a:r>
              <a:rPr lang="fa-IR" altLang="zh-CN" sz="2800" dirty="0" smtClean="0">
                <a:solidFill>
                  <a:srgbClr val="C00000"/>
                </a:solidFill>
                <a:cs typeface="B Titr" pitchFamily="2" charset="-78"/>
              </a:rPr>
              <a:t>خرداد 1393</a:t>
            </a:r>
            <a:endParaRPr lang="zh-CN" altLang="en-US" dirty="0" smtClean="0">
              <a:solidFill>
                <a:srgbClr val="C00000"/>
              </a:solidFill>
              <a:cs typeface="B Titr" pitchFamily="2" charset="-78"/>
            </a:endParaRPr>
          </a:p>
        </p:txBody>
      </p:sp>
      <p:pic>
        <p:nvPicPr>
          <p:cNvPr id="4" name="Picture 3"/>
          <p:cNvPicPr/>
          <p:nvPr/>
        </p:nvPicPr>
        <p:blipFill>
          <a:blip r:embed="rId2" cstate="print"/>
          <a:srcRect/>
          <a:stretch>
            <a:fillRect/>
          </a:stretch>
        </p:blipFill>
        <p:spPr bwMode="auto">
          <a:xfrm>
            <a:off x="3810000" y="0"/>
            <a:ext cx="1619250" cy="1896110"/>
          </a:xfrm>
          <a:prstGeom prst="rect">
            <a:avLst/>
          </a:prstGeom>
          <a:noFill/>
          <a:ln w="9525">
            <a:noFill/>
            <a:miter lim="800000"/>
            <a:headEnd/>
            <a:tailEnd/>
          </a:ln>
        </p:spPr>
      </p:pic>
    </p:spTree>
  </p:cSld>
  <p:clrMapOvr>
    <a:masterClrMapping/>
  </p:clrMapOvr>
  <p:transition>
    <p:spli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اهداف فرعی</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679944"/>
            <a:ext cx="8458200" cy="4797056"/>
          </a:xfrm>
        </p:spPr>
        <p:txBody>
          <a:bodyPr/>
          <a:lstStyle/>
          <a:p>
            <a:pPr algn="just" rtl="1">
              <a:lnSpc>
                <a:spcPct val="150000"/>
              </a:lnSpc>
              <a:buNone/>
            </a:pPr>
            <a:r>
              <a:rPr lang="fa-IR" altLang="en-US" sz="3200" dirty="0" smtClean="0">
                <a:solidFill>
                  <a:srgbClr val="2A002A"/>
                </a:solidFill>
                <a:cs typeface="B Zar" pitchFamily="2" charset="-78"/>
              </a:rPr>
              <a:t>1- تعیین موارد</a:t>
            </a:r>
            <a:r>
              <a:rPr lang="en-US" altLang="en-US" sz="2800" dirty="0" smtClean="0">
                <a:solidFill>
                  <a:srgbClr val="2A002A"/>
                </a:solidFill>
                <a:latin typeface="Times New Roman" pitchFamily="18" charset="0"/>
                <a:cs typeface="Times New Roman" pitchFamily="18" charset="0"/>
              </a:rPr>
              <a:t>HP</a:t>
            </a:r>
            <a:r>
              <a:rPr lang="en-US" altLang="en-US" sz="3200" dirty="0" smtClean="0">
                <a:solidFill>
                  <a:srgbClr val="2A002A"/>
                </a:solidFill>
                <a:cs typeface="B Zar" pitchFamily="2" charset="-78"/>
              </a:rPr>
              <a:t> </a:t>
            </a:r>
            <a:r>
              <a:rPr lang="fa-IR" altLang="en-US" sz="3200" dirty="0" smtClean="0">
                <a:solidFill>
                  <a:srgbClr val="2A002A"/>
                </a:solidFill>
                <a:cs typeface="B Zar" pitchFamily="2" charset="-78"/>
              </a:rPr>
              <a:t> مثبت در کودکان 13-2 ساله با نارسایی رشد </a:t>
            </a:r>
          </a:p>
          <a:p>
            <a:pPr algn="just" rtl="1">
              <a:lnSpc>
                <a:spcPct val="150000"/>
              </a:lnSpc>
              <a:buNone/>
            </a:pPr>
            <a:r>
              <a:rPr lang="fa-IR" altLang="en-US" sz="3200" dirty="0" smtClean="0">
                <a:solidFill>
                  <a:srgbClr val="2A002A"/>
                </a:solidFill>
                <a:cs typeface="B Zar" pitchFamily="2" charset="-78"/>
              </a:rPr>
              <a:t>2- تعیین موارد</a:t>
            </a:r>
            <a:r>
              <a:rPr lang="en-US" altLang="en-US" sz="2800" dirty="0" smtClean="0">
                <a:solidFill>
                  <a:srgbClr val="2A002A"/>
                </a:solidFill>
                <a:latin typeface="Times New Roman" pitchFamily="18" charset="0"/>
                <a:cs typeface="Times New Roman" pitchFamily="18" charset="0"/>
              </a:rPr>
              <a:t>HP</a:t>
            </a:r>
            <a:r>
              <a:rPr lang="en-US" altLang="en-US" sz="3200" dirty="0" smtClean="0">
                <a:solidFill>
                  <a:srgbClr val="2A002A"/>
                </a:solidFill>
                <a:cs typeface="B Zar" pitchFamily="2" charset="-78"/>
              </a:rPr>
              <a:t> </a:t>
            </a:r>
            <a:r>
              <a:rPr lang="fa-IR" altLang="en-US" sz="3200" dirty="0" smtClean="0">
                <a:solidFill>
                  <a:srgbClr val="2A002A"/>
                </a:solidFill>
                <a:cs typeface="B Zar" pitchFamily="2" charset="-78"/>
              </a:rPr>
              <a:t> منفی در کودکان 13-2 ساله با نارسایی رشد </a:t>
            </a:r>
          </a:p>
          <a:p>
            <a:pPr algn="just" rtl="1">
              <a:buFont typeface="Wingdings" pitchFamily="2" charset="2"/>
              <a:buChar char="Ø"/>
            </a:pPr>
            <a:endParaRPr lang="fa-IR" altLang="en-US" sz="3200" dirty="0" smtClean="0">
              <a:solidFill>
                <a:srgbClr val="2A002A"/>
              </a:solidFill>
              <a:cs typeface="B Zar" pitchFamily="2" charset="-78"/>
            </a:endParaRPr>
          </a:p>
          <a:p>
            <a:pPr lvl="0" algn="ctr" rtl="1">
              <a:buNone/>
            </a:pPr>
            <a:endParaRPr lang="fa-IR" altLang="en-US" sz="4000" b="1" dirty="0" smtClean="0">
              <a:solidFill>
                <a:srgbClr val="2A002A"/>
              </a:solidFill>
              <a:cs typeface="B Titr" pitchFamily="2" charset="-78"/>
            </a:endParaRP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اهداف کاربردی</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847850"/>
            <a:ext cx="8458200" cy="4629150"/>
          </a:xfrm>
        </p:spPr>
        <p:txBody>
          <a:bodyPr/>
          <a:lstStyle/>
          <a:p>
            <a:pPr algn="just" rtl="1">
              <a:lnSpc>
                <a:spcPct val="150000"/>
              </a:lnSpc>
              <a:buFont typeface="Wingdings" pitchFamily="2" charset="2"/>
              <a:buChar char="Ø"/>
            </a:pPr>
            <a:r>
              <a:rPr lang="fa-IR" altLang="en-US" sz="3200" dirty="0" smtClean="0">
                <a:solidFill>
                  <a:srgbClr val="2A002A"/>
                </a:solidFill>
                <a:cs typeface="B Zar" pitchFamily="2" charset="-78"/>
              </a:rPr>
              <a:t>با تعیین ارتباط بین عفونت هلیکوباکتر پیلوری و افزایش وزن در میان کودکان مبتلا به نارسایی رشد می توان با ریشه کنی این ارگانیسم، اختلالات رشد را در میان جمعیت کودکان کاهش داد و تا حد امکان از تشدید و بروز عوارض ناشی از آن جلوگیری نمود. </a:t>
            </a:r>
          </a:p>
          <a:p>
            <a:pPr algn="just" rtl="1">
              <a:buFont typeface="Wingdings" pitchFamily="2" charset="2"/>
              <a:buChar char="Ø"/>
            </a:pPr>
            <a:endParaRPr lang="fa-IR" altLang="en-US" sz="3200" dirty="0" smtClean="0">
              <a:solidFill>
                <a:srgbClr val="2A002A"/>
              </a:solidFill>
              <a:cs typeface="B Zar" pitchFamily="2" charset="-78"/>
            </a:endParaRPr>
          </a:p>
          <a:p>
            <a:pPr lvl="0" algn="ctr" rtl="1">
              <a:buNone/>
            </a:pPr>
            <a:endParaRPr lang="fa-IR" altLang="en-US" sz="4000" b="1" dirty="0" smtClean="0">
              <a:solidFill>
                <a:srgbClr val="2A002A"/>
              </a:solidFill>
              <a:cs typeface="B Titr" pitchFamily="2" charset="-78"/>
            </a:endParaRP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سؤالات و فرضیات پژوهش </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657350"/>
            <a:ext cx="8458200" cy="4819650"/>
          </a:xfrm>
        </p:spPr>
        <p:txBody>
          <a:bodyPr/>
          <a:lstStyle/>
          <a:p>
            <a:pPr algn="just" rtl="1">
              <a:lnSpc>
                <a:spcPct val="150000"/>
              </a:lnSpc>
              <a:buNone/>
            </a:pPr>
            <a:r>
              <a:rPr lang="fa-IR" altLang="en-US" sz="3200" dirty="0" smtClean="0">
                <a:solidFill>
                  <a:srgbClr val="2A002A"/>
                </a:solidFill>
                <a:cs typeface="B Zar" pitchFamily="2" charset="-78"/>
              </a:rPr>
              <a:t>1- میزان تأثیر درمان هلیکوباکترپیلوری در افزایش وزن کودکان 13-2 ساله با نارسایی رشد چقدر است؟</a:t>
            </a:r>
          </a:p>
          <a:p>
            <a:pPr algn="just" rtl="1">
              <a:lnSpc>
                <a:spcPct val="150000"/>
              </a:lnSpc>
              <a:buNone/>
            </a:pPr>
            <a:r>
              <a:rPr lang="fa-IR" altLang="en-US" sz="3200" dirty="0" smtClean="0">
                <a:solidFill>
                  <a:srgbClr val="2A002A"/>
                </a:solidFill>
                <a:cs typeface="B Zar" pitchFamily="2" charset="-78"/>
              </a:rPr>
              <a:t>2- بین درمان هلیکوباکترپیلوری و سن در افزایش وزن کودکان 13-2 ساله با نارسایی رشد ارتباط معناداری وجود دارد.</a:t>
            </a:r>
          </a:p>
          <a:p>
            <a:pPr algn="just" rtl="1">
              <a:lnSpc>
                <a:spcPct val="150000"/>
              </a:lnSpc>
              <a:buNone/>
            </a:pPr>
            <a:r>
              <a:rPr lang="fa-IR" altLang="en-US" sz="3200" dirty="0" smtClean="0">
                <a:solidFill>
                  <a:srgbClr val="2A002A"/>
                </a:solidFill>
                <a:cs typeface="B Zar" pitchFamily="2" charset="-78"/>
              </a:rPr>
              <a:t>3- بین درمان هلیکوباکترپیلوری و جنس در افزایش وزن کودکان 13-2 ساله با نارسایی رشد ارتباط معناداری وجود دارد.</a:t>
            </a:r>
          </a:p>
          <a:p>
            <a:pPr algn="just" rtl="1">
              <a:buFont typeface="Wingdings" pitchFamily="2" charset="2"/>
              <a:buChar char="Ø"/>
            </a:pPr>
            <a:endParaRPr lang="fa-IR" altLang="en-US" sz="3200" dirty="0" smtClean="0">
              <a:solidFill>
                <a:srgbClr val="2A002A"/>
              </a:solidFill>
              <a:cs typeface="B Zar" pitchFamily="2" charset="-78"/>
            </a:endParaRPr>
          </a:p>
          <a:p>
            <a:pPr lvl="0" algn="ctr" rtl="1">
              <a:buNone/>
            </a:pPr>
            <a:endParaRPr lang="fa-IR" altLang="en-US" sz="4000" b="1" dirty="0" smtClean="0">
              <a:solidFill>
                <a:srgbClr val="2A002A"/>
              </a:solidFill>
              <a:cs typeface="B Titr" pitchFamily="2" charset="-78"/>
            </a:endParaRP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76200"/>
            <a:ext cx="8229600" cy="838200"/>
          </a:xfrm>
        </p:spPr>
        <p:txBody>
          <a:bodyPr/>
          <a:lstStyle/>
          <a:p>
            <a:pPr algn="ctr"/>
            <a:r>
              <a:rPr lang="fa-IR" altLang="zh-CN" sz="4000" dirty="0" smtClean="0">
                <a:solidFill>
                  <a:srgbClr val="002060"/>
                </a:solidFill>
                <a:cs typeface="B Titr" pitchFamily="2" charset="-78"/>
              </a:rPr>
              <a:t>روش انجام پژوهش</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990600"/>
            <a:ext cx="8458200" cy="5486400"/>
          </a:xfrm>
        </p:spPr>
        <p:txBody>
          <a:bodyPr/>
          <a:lstStyle/>
          <a:p>
            <a:pPr algn="just" rtl="1">
              <a:buFont typeface="Wingdings" pitchFamily="2" charset="2"/>
              <a:buChar char="Ø"/>
            </a:pPr>
            <a:r>
              <a:rPr lang="fa-IR" altLang="en-US" sz="3200" dirty="0" smtClean="0">
                <a:solidFill>
                  <a:srgbClr val="220022"/>
                </a:solidFill>
                <a:cs typeface="B Zar" pitchFamily="2" charset="-78"/>
              </a:rPr>
              <a:t> </a:t>
            </a:r>
            <a:r>
              <a:rPr lang="fa-IR" altLang="en-US" sz="3200" b="1" dirty="0" smtClean="0">
                <a:solidFill>
                  <a:srgbClr val="0000CC"/>
                </a:solidFill>
                <a:cs typeface="B Zar" pitchFamily="2" charset="-78"/>
              </a:rPr>
              <a:t>نوع مطالعه: </a:t>
            </a:r>
            <a:r>
              <a:rPr lang="fa-IR" altLang="en-US" sz="3200" dirty="0" smtClean="0">
                <a:solidFill>
                  <a:srgbClr val="220022"/>
                </a:solidFill>
                <a:cs typeface="B Zar" pitchFamily="2" charset="-78"/>
              </a:rPr>
              <a:t>به صورت کارآزمایی بالینی(</a:t>
            </a:r>
            <a:r>
              <a:rPr lang="en-US" altLang="en-US" sz="2800" dirty="0" smtClean="0">
                <a:solidFill>
                  <a:srgbClr val="220022"/>
                </a:solidFill>
                <a:latin typeface="Times New Roman" pitchFamily="18" charset="0"/>
                <a:cs typeface="Times New Roman" pitchFamily="18" charset="0"/>
              </a:rPr>
              <a:t>Clinical Trial </a:t>
            </a:r>
            <a:r>
              <a:rPr lang="fa-IR" altLang="en-US" sz="3200" dirty="0" smtClean="0">
                <a:solidFill>
                  <a:srgbClr val="220022"/>
                </a:solidFill>
                <a:cs typeface="B Zar" pitchFamily="2" charset="-78"/>
              </a:rPr>
              <a:t>) بوده است.</a:t>
            </a:r>
          </a:p>
          <a:p>
            <a:pPr algn="just" rtl="1">
              <a:buFont typeface="Wingdings" pitchFamily="2" charset="2"/>
              <a:buChar char="Ø"/>
            </a:pPr>
            <a:r>
              <a:rPr lang="fa-IR" altLang="en-US" sz="3200" b="1" dirty="0" smtClean="0">
                <a:solidFill>
                  <a:srgbClr val="0000CC"/>
                </a:solidFill>
                <a:cs typeface="B Zar" pitchFamily="2" charset="-78"/>
              </a:rPr>
              <a:t>جامعه مورد مطالعه: </a:t>
            </a:r>
            <a:r>
              <a:rPr lang="fa-IR" altLang="en-US" sz="3200" dirty="0" smtClean="0">
                <a:solidFill>
                  <a:srgbClr val="220022"/>
                </a:solidFill>
                <a:cs typeface="B Zar" pitchFamily="2" charset="-78"/>
              </a:rPr>
              <a:t>کلیه کودکان سنین 2 تا 13 سال با اختلال رشد مراجعه کننده به مرکز آموزشی درمانی طالقانی شهر گرگان در سال 1392  بود که برای اختلال رشد آن ها در بررسی های اولیه توسط فوق تخصص گوارش و غدد کودکان، علت مشخصی یافت نشد.</a:t>
            </a:r>
          </a:p>
          <a:p>
            <a:pPr algn="just" rtl="1">
              <a:buFont typeface="Wingdings" pitchFamily="2" charset="2"/>
              <a:buChar char="Ø"/>
            </a:pPr>
            <a:r>
              <a:rPr lang="fa-IR" altLang="en-US" sz="3200" dirty="0" smtClean="0">
                <a:solidFill>
                  <a:srgbClr val="220022"/>
                </a:solidFill>
                <a:cs typeface="B Zar" pitchFamily="2" charset="-78"/>
              </a:rPr>
              <a:t> </a:t>
            </a:r>
            <a:r>
              <a:rPr lang="fa-IR" altLang="en-US" sz="3200" b="1" dirty="0" smtClean="0">
                <a:solidFill>
                  <a:srgbClr val="0000CC"/>
                </a:solidFill>
                <a:cs typeface="B Zar" pitchFamily="2" charset="-78"/>
              </a:rPr>
              <a:t>حجم نمونه و روش نمونه گیری:</a:t>
            </a:r>
            <a:r>
              <a:rPr lang="fa-IR" altLang="en-US" sz="3200" dirty="0" smtClean="0">
                <a:solidFill>
                  <a:srgbClr val="0000CC"/>
                </a:solidFill>
                <a:cs typeface="B Zar" pitchFamily="2" charset="-78"/>
              </a:rPr>
              <a:t> </a:t>
            </a:r>
            <a:r>
              <a:rPr lang="fa-IR" altLang="en-US" sz="3200" dirty="0" smtClean="0">
                <a:solidFill>
                  <a:srgbClr val="220022"/>
                </a:solidFill>
                <a:cs typeface="B Zar" pitchFamily="2" charset="-78"/>
              </a:rPr>
              <a:t>با توجه به مطالعه </a:t>
            </a:r>
            <a:r>
              <a:rPr lang="en-US" altLang="en-US" sz="2800" dirty="0" smtClean="0">
                <a:solidFill>
                  <a:srgbClr val="220022"/>
                </a:solidFill>
                <a:latin typeface="Times New Roman" pitchFamily="18" charset="0"/>
                <a:cs typeface="Times New Roman" pitchFamily="18" charset="0"/>
              </a:rPr>
              <a:t>Yang</a:t>
            </a:r>
            <a:r>
              <a:rPr lang="en-US" altLang="en-US" sz="3200" dirty="0" smtClean="0">
                <a:solidFill>
                  <a:srgbClr val="220022"/>
                </a:solidFill>
                <a:cs typeface="B Zar" pitchFamily="2" charset="-78"/>
              </a:rPr>
              <a:t> </a:t>
            </a:r>
            <a:r>
              <a:rPr lang="fa-IR" altLang="en-US" sz="3200" dirty="0" smtClean="0">
                <a:solidFill>
                  <a:srgbClr val="220022"/>
                </a:solidFill>
                <a:cs typeface="B Zar" pitchFamily="2" charset="-78"/>
              </a:rPr>
              <a:t>و همکاران در سال 2005 و با استفاده از فرمول و مقادیر زیر، حجم نمونه برابر 25 نفر در هر گروه محاسبه گردید. نمونه گیری به روش آسان و در دسترس از میان کودکان انجام گردید.</a:t>
            </a:r>
          </a:p>
          <a:p>
            <a:pPr algn="just" rtl="1">
              <a:buFont typeface="Wingdings" pitchFamily="2" charset="2"/>
              <a:buChar char="Ø"/>
            </a:pPr>
            <a:endParaRPr lang="fa-IR" altLang="en-US" sz="3200" dirty="0" smtClean="0">
              <a:solidFill>
                <a:srgbClr val="220022"/>
              </a:solidFill>
              <a:cs typeface="B Zar" pitchFamily="2" charset="-78"/>
            </a:endParaRPr>
          </a:p>
          <a:p>
            <a:pPr algn="just" rtl="1">
              <a:buFont typeface="Wingdings" pitchFamily="2" charset="2"/>
              <a:buChar char="Ø"/>
            </a:pPr>
            <a:endParaRPr lang="fa-IR" altLang="en-US" sz="3200" dirty="0" smtClean="0">
              <a:solidFill>
                <a:srgbClr val="2A002A"/>
              </a:solidFill>
              <a:cs typeface="B Zar" pitchFamily="2" charset="-78"/>
            </a:endParaRPr>
          </a:p>
          <a:p>
            <a:pPr lvl="0" algn="ctr" rtl="1">
              <a:buNone/>
            </a:pPr>
            <a:endParaRPr lang="fa-IR" altLang="en-US" sz="4000" b="1" dirty="0" smtClean="0">
              <a:solidFill>
                <a:srgbClr val="2A002A"/>
              </a:solidFill>
              <a:cs typeface="B Titr" pitchFamily="2" charset="-78"/>
            </a:endParaRP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روش انجام پژوهش</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998920"/>
            <a:ext cx="8458200" cy="4478079"/>
          </a:xfrm>
        </p:spPr>
        <p:txBody>
          <a:bodyPr/>
          <a:lstStyle/>
          <a:p>
            <a:pPr algn="just" rtl="1">
              <a:buFont typeface="Wingdings" pitchFamily="2" charset="2"/>
              <a:buChar char="Ø"/>
            </a:pPr>
            <a:r>
              <a:rPr lang="fa-IR" altLang="en-US" sz="3200" b="1" dirty="0" smtClean="0">
                <a:solidFill>
                  <a:srgbClr val="3E003E"/>
                </a:solidFill>
                <a:cs typeface="B Zar" pitchFamily="2" charset="-78"/>
              </a:rPr>
              <a:t> </a:t>
            </a:r>
            <a:r>
              <a:rPr lang="fa-IR" altLang="en-US" sz="3600" b="1" dirty="0" smtClean="0">
                <a:solidFill>
                  <a:srgbClr val="0000CC"/>
                </a:solidFill>
                <a:cs typeface="B Zar" pitchFamily="2" charset="-78"/>
              </a:rPr>
              <a:t>فرمول حجم نمونه:</a:t>
            </a:r>
            <a:endParaRPr lang="fa-IR" altLang="en-US" sz="3200" b="1" dirty="0" smtClean="0">
              <a:solidFill>
                <a:srgbClr val="0000CC"/>
              </a:solidFill>
              <a:cs typeface="B Zar" pitchFamily="2" charset="-78"/>
            </a:endParaRPr>
          </a:p>
          <a:p>
            <a:pPr algn="just" rtl="1">
              <a:buNone/>
            </a:pPr>
            <a:endParaRPr lang="fa-IR" altLang="en-US" sz="3200" dirty="0" smtClean="0">
              <a:solidFill>
                <a:srgbClr val="220022"/>
              </a:solidFill>
              <a:cs typeface="B Zar" pitchFamily="2" charset="-78"/>
            </a:endParaRPr>
          </a:p>
          <a:p>
            <a:pPr algn="just" rtl="1">
              <a:buFont typeface="Wingdings" pitchFamily="2" charset="2"/>
              <a:buChar char="Ø"/>
            </a:pPr>
            <a:endParaRPr lang="fa-IR" altLang="en-US" sz="3200" dirty="0" smtClean="0">
              <a:solidFill>
                <a:srgbClr val="220022"/>
              </a:solidFill>
              <a:cs typeface="B Zar" pitchFamily="2" charset="-78"/>
            </a:endParaRPr>
          </a:p>
          <a:p>
            <a:pPr algn="just" rtl="1">
              <a:buFont typeface="Wingdings" pitchFamily="2" charset="2"/>
              <a:buChar char="Ø"/>
            </a:pPr>
            <a:endParaRPr lang="fa-IR" altLang="en-US" sz="3200" dirty="0" smtClean="0">
              <a:solidFill>
                <a:srgbClr val="2A002A"/>
              </a:solidFill>
              <a:cs typeface="B Zar" pitchFamily="2" charset="-78"/>
            </a:endParaRPr>
          </a:p>
          <a:p>
            <a:pPr lvl="0" algn="ctr" rtl="1">
              <a:buNone/>
            </a:pPr>
            <a:endParaRPr lang="fa-IR" altLang="en-US" sz="4000" b="1" dirty="0" smtClean="0">
              <a:solidFill>
                <a:srgbClr val="2A002A"/>
              </a:solidFill>
              <a:cs typeface="B Titr" pitchFamily="2" charset="-78"/>
            </a:endParaRP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
        <p:nvSpPr>
          <p:cNvPr id="768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 name="Picture 3"/>
          <p:cNvPicPr>
            <a:picLocks noChangeAspect="1" noChangeArrowheads="1"/>
          </p:cNvPicPr>
          <p:nvPr/>
        </p:nvPicPr>
        <p:blipFill>
          <a:blip r:embed="rId2" cstate="print"/>
          <a:srcRect/>
          <a:stretch>
            <a:fillRect/>
          </a:stretch>
        </p:blipFill>
        <p:spPr bwMode="auto">
          <a:xfrm>
            <a:off x="2339162" y="3486892"/>
            <a:ext cx="6804837" cy="3371108"/>
          </a:xfrm>
          <a:prstGeom prst="rect">
            <a:avLst/>
          </a:prstGeom>
          <a:noFill/>
          <a:ln w="9525">
            <a:noFill/>
            <a:miter lim="800000"/>
            <a:headEnd/>
            <a:tailEnd/>
          </a:ln>
        </p:spPr>
      </p:pic>
    </p:spTree>
  </p:cSld>
  <p:clrMapOvr>
    <a:masterClrMapping/>
  </p:clrMapOvr>
  <p:transition>
    <p:spli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22275"/>
            <a:ext cx="8229600" cy="838200"/>
          </a:xfrm>
        </p:spPr>
        <p:txBody>
          <a:bodyPr/>
          <a:lstStyle/>
          <a:p>
            <a:pPr algn="ctr"/>
            <a:r>
              <a:rPr lang="fa-IR" altLang="zh-CN" sz="4000" dirty="0" smtClean="0">
                <a:solidFill>
                  <a:srgbClr val="002060"/>
                </a:solidFill>
                <a:cs typeface="B Titr" pitchFamily="2" charset="-78"/>
              </a:rPr>
              <a:t>روش انجام پژوهش</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799" y="1190847"/>
            <a:ext cx="8584019" cy="5243623"/>
          </a:xfrm>
        </p:spPr>
        <p:txBody>
          <a:bodyPr/>
          <a:lstStyle/>
          <a:p>
            <a:pPr algn="just" rtl="1">
              <a:buFont typeface="Wingdings" pitchFamily="2" charset="2"/>
              <a:buChar char="Ø"/>
            </a:pPr>
            <a:r>
              <a:rPr lang="fa-IR" altLang="en-US" sz="2800" dirty="0" smtClean="0">
                <a:solidFill>
                  <a:srgbClr val="220022"/>
                </a:solidFill>
                <a:cs typeface="B Zar" pitchFamily="2" charset="-78"/>
              </a:rPr>
              <a:t>در این مطالعه کودکان 13-2 ساله مراجعه کننده به مرکز آموزشی درمانی طالقانی شهر گرگان که بر اساس معیار نارسایی رشد(</a:t>
            </a:r>
            <a:r>
              <a:rPr lang="en-US" altLang="en-US" sz="2800" dirty="0" err="1" smtClean="0">
                <a:solidFill>
                  <a:srgbClr val="220022"/>
                </a:solidFill>
                <a:latin typeface="Times New Roman" pitchFamily="18" charset="0"/>
                <a:cs typeface="Times New Roman" pitchFamily="18" charset="0"/>
              </a:rPr>
              <a:t>FTT</a:t>
            </a:r>
            <a:r>
              <a:rPr lang="fa-IR" altLang="en-US" sz="2800" dirty="0" smtClean="0">
                <a:solidFill>
                  <a:srgbClr val="220022"/>
                </a:solidFill>
                <a:cs typeface="B Zar" pitchFamily="2" charset="-78"/>
              </a:rPr>
              <a:t>)</a:t>
            </a:r>
            <a:r>
              <a:rPr lang="en-US" altLang="en-US" sz="2800" dirty="0" smtClean="0">
                <a:solidFill>
                  <a:srgbClr val="220022"/>
                </a:solidFill>
                <a:cs typeface="B Zar" pitchFamily="2" charset="-78"/>
              </a:rPr>
              <a:t> </a:t>
            </a:r>
            <a:r>
              <a:rPr lang="fa-IR" altLang="en-US" sz="2800" dirty="0" smtClean="0">
                <a:solidFill>
                  <a:srgbClr val="220022"/>
                </a:solidFill>
                <a:cs typeface="B Zar" pitchFamily="2" charset="-78"/>
              </a:rPr>
              <a:t>دارای اختلال رشد بودند، از نظر هلیکوباکتری تحت آزمایش سرولوژیک هلیکوباکترپیلوری (</a:t>
            </a:r>
            <a:r>
              <a:rPr lang="en-US" altLang="en-US" dirty="0" err="1" smtClean="0">
                <a:solidFill>
                  <a:srgbClr val="220022"/>
                </a:solidFill>
                <a:latin typeface="Times New Roman" pitchFamily="18" charset="0"/>
                <a:cs typeface="Times New Roman" pitchFamily="18" charset="0"/>
              </a:rPr>
              <a:t>IgG</a:t>
            </a:r>
            <a:r>
              <a:rPr lang="fa-IR" altLang="en-US" sz="2800" dirty="0" smtClean="0">
                <a:solidFill>
                  <a:srgbClr val="220022"/>
                </a:solidFill>
                <a:cs typeface="B Zar" pitchFamily="2" charset="-78"/>
              </a:rPr>
              <a:t> و </a:t>
            </a:r>
            <a:r>
              <a:rPr lang="en-US" altLang="en-US" dirty="0" err="1" smtClean="0">
                <a:solidFill>
                  <a:srgbClr val="220022"/>
                </a:solidFill>
                <a:latin typeface="Times New Roman" pitchFamily="18" charset="0"/>
                <a:cs typeface="Times New Roman" pitchFamily="18" charset="0"/>
              </a:rPr>
              <a:t>IgA</a:t>
            </a:r>
            <a:r>
              <a:rPr lang="fa-IR" altLang="en-US" sz="2800" dirty="0" smtClean="0">
                <a:solidFill>
                  <a:srgbClr val="220022"/>
                </a:solidFill>
                <a:cs typeface="B Zar" pitchFamily="2" charset="-78"/>
              </a:rPr>
              <a:t>) و الایزای مدفوع از نظر آنتی ژن هلیکوباکترپیلوری و یا بیوپسی بافت معده حین اندوسکوپی قرار گرفتند. از میان مواردی که نتیجه آزمون سرولوژی و الایزا یا بیوپسی آن ها مثبت گردید، تعداد 50 نفر انتخاب شدند. </a:t>
            </a:r>
          </a:p>
          <a:p>
            <a:pPr algn="just" rtl="1">
              <a:buFont typeface="Wingdings" pitchFamily="2" charset="2"/>
              <a:buChar char="Ø"/>
            </a:pPr>
            <a:r>
              <a:rPr lang="fa-IR" altLang="en-US" sz="2800" dirty="0" smtClean="0">
                <a:solidFill>
                  <a:srgbClr val="2A002A"/>
                </a:solidFill>
                <a:cs typeface="B Zar" pitchFamily="2" charset="-78"/>
              </a:rPr>
              <a:t>سپس وزن، قد و</a:t>
            </a:r>
            <a:r>
              <a:rPr lang="en-US" altLang="en-US" dirty="0" smtClean="0">
                <a:solidFill>
                  <a:srgbClr val="2A002A"/>
                </a:solidFill>
                <a:latin typeface="Times New Roman" pitchFamily="18" charset="0"/>
                <a:cs typeface="Times New Roman" pitchFamily="18" charset="0"/>
              </a:rPr>
              <a:t>BMI</a:t>
            </a:r>
            <a:r>
              <a:rPr lang="en-US" altLang="en-US" dirty="0" smtClean="0">
                <a:solidFill>
                  <a:srgbClr val="2A002A"/>
                </a:solidFill>
                <a:cs typeface="B Zar" pitchFamily="2" charset="-78"/>
              </a:rPr>
              <a:t> </a:t>
            </a:r>
            <a:r>
              <a:rPr lang="fa-IR" altLang="en-US" sz="2800" dirty="0" smtClean="0">
                <a:solidFill>
                  <a:srgbClr val="2A002A"/>
                </a:solidFill>
                <a:cs typeface="B Zar" pitchFamily="2" charset="-78"/>
              </a:rPr>
              <a:t> آن ها اندازه گیری شد و به دو گروه درمان(گروه 1) و بدون درمان(گروه 2) تقسیم گردیدند. برای کودکان گروه 1، درمان ریشه کنی</a:t>
            </a:r>
            <a:r>
              <a:rPr lang="en-US" altLang="en-US" dirty="0" smtClean="0">
                <a:solidFill>
                  <a:srgbClr val="2A002A"/>
                </a:solidFill>
                <a:latin typeface="Times New Roman" pitchFamily="18" charset="0"/>
                <a:cs typeface="Times New Roman" pitchFamily="18" charset="0"/>
              </a:rPr>
              <a:t>HP</a:t>
            </a:r>
            <a:r>
              <a:rPr lang="en-US" altLang="en-US" sz="2800" dirty="0" smtClean="0">
                <a:solidFill>
                  <a:srgbClr val="2A002A"/>
                </a:solidFill>
                <a:cs typeface="B Zar" pitchFamily="2" charset="-78"/>
              </a:rPr>
              <a:t> </a:t>
            </a:r>
            <a:r>
              <a:rPr lang="fa-IR" altLang="en-US" sz="2800" dirty="0" smtClean="0">
                <a:solidFill>
                  <a:srgbClr val="2A002A"/>
                </a:solidFill>
                <a:cs typeface="B Zar" pitchFamily="2" charset="-78"/>
              </a:rPr>
              <a:t> طی دوره زمانی یک ماهه تجویز گردید و برای گروه 2، درمان ریشه کنی تجویز نشد. برای تأیید ریشه کنی هلیکوباکترپیلوری در گروه درمان، آنتی ژن هلیکوباکترپیلوری در مدفوع پس از سه ماه مجدداً مورد آزمایش قرار گرفت.</a:t>
            </a:r>
          </a:p>
          <a:p>
            <a:pPr algn="just" rtl="1">
              <a:buFont typeface="Wingdings" pitchFamily="2" charset="2"/>
              <a:buChar char="Ø"/>
            </a:pPr>
            <a:endParaRPr lang="fa-IR" altLang="en-US" sz="3200" dirty="0" smtClean="0">
              <a:solidFill>
                <a:srgbClr val="2A002A"/>
              </a:solidFill>
              <a:cs typeface="B Zar" pitchFamily="2" charset="-78"/>
            </a:endParaRPr>
          </a:p>
          <a:p>
            <a:pPr lvl="0" algn="ctr" rtl="1">
              <a:buNone/>
            </a:pPr>
            <a:endParaRPr lang="fa-IR" altLang="en-US" sz="4000" b="1" dirty="0" smtClean="0">
              <a:solidFill>
                <a:srgbClr val="2A002A"/>
              </a:solidFill>
              <a:cs typeface="B Titr" pitchFamily="2" charset="-78"/>
            </a:endParaRP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22275"/>
            <a:ext cx="8229600" cy="838200"/>
          </a:xfrm>
        </p:spPr>
        <p:txBody>
          <a:bodyPr/>
          <a:lstStyle/>
          <a:p>
            <a:pPr algn="ctr"/>
            <a:r>
              <a:rPr lang="fa-IR" altLang="zh-CN" sz="4000" dirty="0" smtClean="0">
                <a:solidFill>
                  <a:srgbClr val="002060"/>
                </a:solidFill>
                <a:cs typeface="B Titr" pitchFamily="2" charset="-78"/>
              </a:rPr>
              <a:t>روش انجام پژوهش</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262269" y="1105786"/>
            <a:ext cx="8584019" cy="5243623"/>
          </a:xfrm>
        </p:spPr>
        <p:txBody>
          <a:bodyPr/>
          <a:lstStyle/>
          <a:p>
            <a:pPr algn="just" rtl="1">
              <a:buFont typeface="Wingdings" pitchFamily="2" charset="2"/>
              <a:buChar char="Ø"/>
            </a:pPr>
            <a:r>
              <a:rPr lang="fa-IR" altLang="en-US" sz="2800" dirty="0" smtClean="0">
                <a:solidFill>
                  <a:srgbClr val="220022"/>
                </a:solidFill>
                <a:cs typeface="B Zar" pitchFamily="2" charset="-78"/>
              </a:rPr>
              <a:t>در طبق پروتکل مطالعه، گروه درمان علاوه بر اقدامات معمول، تحت درمان ریشه کنی </a:t>
            </a:r>
            <a:r>
              <a:rPr lang="en-US" altLang="en-US" dirty="0" smtClean="0">
                <a:solidFill>
                  <a:srgbClr val="220022"/>
                </a:solidFill>
                <a:latin typeface="Times New Roman" pitchFamily="18" charset="0"/>
                <a:cs typeface="Times New Roman" pitchFamily="18" charset="0"/>
              </a:rPr>
              <a:t>HP</a:t>
            </a:r>
            <a:r>
              <a:rPr lang="fa-IR" altLang="en-US" dirty="0" smtClean="0">
                <a:solidFill>
                  <a:srgbClr val="220022"/>
                </a:solidFill>
                <a:latin typeface="Times New Roman" pitchFamily="18" charset="0"/>
                <a:cs typeface="Times New Roman" pitchFamily="18" charset="0"/>
              </a:rPr>
              <a:t> </a:t>
            </a:r>
            <a:r>
              <a:rPr lang="fa-IR" altLang="en-US" sz="2800" dirty="0" smtClean="0">
                <a:solidFill>
                  <a:srgbClr val="220022"/>
                </a:solidFill>
                <a:cs typeface="B Zar" pitchFamily="2" charset="-78"/>
              </a:rPr>
              <a:t>آموکسی سیلین 50 میلی گرم به ازای وزن بدن منقسم در دو دوز به مدت 2 هفته، کلاریترومایسین 15 میلی گرم به ازای وزن بدن منقسم در دو دوز به مدت 2 هفته و مهارکننده های پمپ پروتون(</a:t>
            </a:r>
            <a:r>
              <a:rPr lang="en-US" altLang="en-US" dirty="0" smtClean="0">
                <a:solidFill>
                  <a:srgbClr val="220022"/>
                </a:solidFill>
                <a:latin typeface="Times New Roman" pitchFamily="18" charset="0"/>
                <a:cs typeface="Times New Roman" pitchFamily="18" charset="0"/>
              </a:rPr>
              <a:t>PPI</a:t>
            </a:r>
            <a:r>
              <a:rPr lang="fa-IR" altLang="en-US" sz="2800" dirty="0" smtClean="0">
                <a:solidFill>
                  <a:srgbClr val="220022"/>
                </a:solidFill>
                <a:cs typeface="B Zar" pitchFamily="2" charset="-78"/>
              </a:rPr>
              <a:t>)</a:t>
            </a:r>
            <a:r>
              <a:rPr lang="en-US" altLang="en-US" sz="2800" dirty="0" smtClean="0">
                <a:solidFill>
                  <a:srgbClr val="220022"/>
                </a:solidFill>
                <a:cs typeface="B Zar" pitchFamily="2" charset="-78"/>
              </a:rPr>
              <a:t> </a:t>
            </a:r>
            <a:r>
              <a:rPr lang="fa-IR" altLang="en-US" sz="2800" dirty="0" smtClean="0">
                <a:solidFill>
                  <a:srgbClr val="220022"/>
                </a:solidFill>
                <a:cs typeface="B Zar" pitchFamily="2" charset="-78"/>
              </a:rPr>
              <a:t>1</a:t>
            </a:r>
            <a:r>
              <a:rPr lang="en-US" altLang="en-US" sz="2800" dirty="0" smtClean="0">
                <a:solidFill>
                  <a:srgbClr val="220022"/>
                </a:solidFill>
                <a:cs typeface="B Zar" pitchFamily="2" charset="-78"/>
              </a:rPr>
              <a:t> </a:t>
            </a:r>
            <a:r>
              <a:rPr lang="fa-IR" altLang="en-US" sz="2800" dirty="0" smtClean="0">
                <a:solidFill>
                  <a:srgbClr val="220022"/>
                </a:solidFill>
                <a:cs typeface="B Zar" pitchFamily="2" charset="-78"/>
              </a:rPr>
              <a:t>میلی گرم به ازای وزن بدن منقسم در دو دوز به مدت یک ماه قرار گرفتند.</a:t>
            </a:r>
          </a:p>
          <a:p>
            <a:pPr algn="just" rtl="1">
              <a:buFont typeface="Wingdings" pitchFamily="2" charset="2"/>
              <a:buChar char="Ø"/>
            </a:pPr>
            <a:r>
              <a:rPr lang="fa-IR" altLang="en-US" sz="2800" dirty="0" smtClean="0">
                <a:solidFill>
                  <a:srgbClr val="220022"/>
                </a:solidFill>
                <a:cs typeface="B Zar" pitchFamily="2" charset="-78"/>
              </a:rPr>
              <a:t>در گروه بدون درمان  هیچ مداخله ای صورت نگرفت. برای گروه درمان، پس از 3 و6 ماه، قد، وزن و </a:t>
            </a:r>
            <a:r>
              <a:rPr lang="en-US" altLang="en-US" dirty="0" smtClean="0">
                <a:solidFill>
                  <a:srgbClr val="220022"/>
                </a:solidFill>
                <a:latin typeface="Times New Roman" pitchFamily="18" charset="0"/>
                <a:cs typeface="Times New Roman" pitchFamily="18" charset="0"/>
              </a:rPr>
              <a:t>BMI</a:t>
            </a:r>
            <a:r>
              <a:rPr lang="fa-IR" altLang="en-US" sz="2800" dirty="0" smtClean="0">
                <a:solidFill>
                  <a:srgbClr val="220022"/>
                </a:solidFill>
                <a:latin typeface="Times New Roman" pitchFamily="18" charset="0"/>
                <a:cs typeface="Times New Roman" pitchFamily="18" charset="0"/>
              </a:rPr>
              <a:t> </a:t>
            </a:r>
            <a:r>
              <a:rPr lang="fa-IR" altLang="en-US" sz="2800" dirty="0" smtClean="0">
                <a:solidFill>
                  <a:srgbClr val="220022"/>
                </a:solidFill>
                <a:cs typeface="B Zar" pitchFamily="2" charset="-78"/>
              </a:rPr>
              <a:t>مجدداً اندازه گیری شد.</a:t>
            </a:r>
          </a:p>
          <a:p>
            <a:pPr algn="just" rtl="1">
              <a:buFont typeface="Wingdings" pitchFamily="2" charset="2"/>
              <a:buChar char="Ø"/>
            </a:pPr>
            <a:r>
              <a:rPr lang="en-US" altLang="en-US" dirty="0" smtClean="0">
                <a:solidFill>
                  <a:srgbClr val="2A002A"/>
                </a:solidFill>
                <a:latin typeface="Times New Roman" pitchFamily="18" charset="0"/>
                <a:cs typeface="Times New Roman" pitchFamily="18" charset="0"/>
              </a:rPr>
              <a:t>BMI </a:t>
            </a:r>
            <a:r>
              <a:rPr lang="fa-IR" altLang="en-US" sz="2800" dirty="0" smtClean="0">
                <a:solidFill>
                  <a:srgbClr val="2A002A"/>
                </a:solidFill>
                <a:latin typeface="Times New Roman" pitchFamily="18" charset="0"/>
                <a:cs typeface="B Zar" pitchFamily="2" charset="-78"/>
              </a:rPr>
              <a:t>کودکان بر اساس نمودار رشد استاندارد مرکز کنترل و پیشگیری بیماری ها(</a:t>
            </a:r>
            <a:r>
              <a:rPr lang="en-US" altLang="en-US" dirty="0" smtClean="0">
                <a:solidFill>
                  <a:srgbClr val="2A002A"/>
                </a:solidFill>
                <a:latin typeface="Times New Roman" pitchFamily="18" charset="0"/>
                <a:cs typeface="B Zar" pitchFamily="2" charset="-78"/>
              </a:rPr>
              <a:t>CDC</a:t>
            </a:r>
            <a:r>
              <a:rPr lang="fa-IR" altLang="en-US" sz="2800" dirty="0" smtClean="0">
                <a:solidFill>
                  <a:srgbClr val="2A002A"/>
                </a:solidFill>
                <a:latin typeface="Times New Roman" pitchFamily="18" charset="0"/>
                <a:cs typeface="B Zar" pitchFamily="2" charset="-78"/>
              </a:rPr>
              <a:t>)</a:t>
            </a:r>
            <a:r>
              <a:rPr lang="en-US" altLang="en-US" sz="2800" dirty="0" smtClean="0">
                <a:solidFill>
                  <a:srgbClr val="2A002A"/>
                </a:solidFill>
                <a:latin typeface="Times New Roman" pitchFamily="18" charset="0"/>
                <a:cs typeface="B Zar" pitchFamily="2" charset="-78"/>
              </a:rPr>
              <a:t> </a:t>
            </a:r>
            <a:r>
              <a:rPr lang="fa-IR" altLang="en-US" sz="2800" dirty="0" smtClean="0">
                <a:solidFill>
                  <a:srgbClr val="2A002A"/>
                </a:solidFill>
                <a:latin typeface="Times New Roman" pitchFamily="18" charset="0"/>
                <a:cs typeface="B Zar" pitchFamily="2" charset="-78"/>
              </a:rPr>
              <a:t>محاسبه گردید. روش اندازه گیری</a:t>
            </a:r>
            <a:r>
              <a:rPr lang="en-US" altLang="en-US" sz="2800" dirty="0" smtClean="0">
                <a:solidFill>
                  <a:srgbClr val="2A002A"/>
                </a:solidFill>
                <a:latin typeface="Times New Roman" pitchFamily="18" charset="0"/>
                <a:cs typeface="B Zar" pitchFamily="2" charset="-78"/>
              </a:rPr>
              <a:t> </a:t>
            </a:r>
            <a:r>
              <a:rPr lang="en-US" altLang="en-US" dirty="0" smtClean="0">
                <a:solidFill>
                  <a:srgbClr val="2A002A"/>
                </a:solidFill>
                <a:latin typeface="Times New Roman" pitchFamily="18" charset="0"/>
                <a:cs typeface="B Zar" pitchFamily="2" charset="-78"/>
              </a:rPr>
              <a:t>BMI </a:t>
            </a:r>
            <a:r>
              <a:rPr lang="fa-IR" altLang="en-US" sz="2800" dirty="0" smtClean="0">
                <a:solidFill>
                  <a:srgbClr val="2A002A"/>
                </a:solidFill>
                <a:latin typeface="Times New Roman" pitchFamily="18" charset="0"/>
                <a:cs typeface="B Zar" pitchFamily="2" charset="-78"/>
              </a:rPr>
              <a:t>بدین صورت بود که بعد از اندازه گیری وزن و قد توسط ترازو و استادیومتر آلمانی شرکت </a:t>
            </a:r>
            <a:r>
              <a:rPr lang="en-US" altLang="en-US" dirty="0" err="1" smtClean="0">
                <a:solidFill>
                  <a:srgbClr val="2A002A"/>
                </a:solidFill>
                <a:latin typeface="Times New Roman" pitchFamily="18" charset="0"/>
                <a:cs typeface="B Zar" pitchFamily="2" charset="-78"/>
              </a:rPr>
              <a:t>Beurer</a:t>
            </a:r>
            <a:r>
              <a:rPr lang="en-US" altLang="en-US" dirty="0" smtClean="0">
                <a:solidFill>
                  <a:srgbClr val="2A002A"/>
                </a:solidFill>
                <a:latin typeface="Times New Roman" pitchFamily="18" charset="0"/>
                <a:cs typeface="B Zar" pitchFamily="2" charset="-78"/>
              </a:rPr>
              <a:t> </a:t>
            </a:r>
            <a:r>
              <a:rPr lang="fa-IR" altLang="en-US" sz="2800" dirty="0" smtClean="0">
                <a:solidFill>
                  <a:srgbClr val="2A002A"/>
                </a:solidFill>
                <a:latin typeface="Times New Roman" pitchFamily="18" charset="0"/>
                <a:cs typeface="B Zar" pitchFamily="2" charset="-78"/>
              </a:rPr>
              <a:t>یا</a:t>
            </a:r>
            <a:r>
              <a:rPr lang="en-US" altLang="en-US" sz="2800" dirty="0" smtClean="0">
                <a:solidFill>
                  <a:srgbClr val="2A002A"/>
                </a:solidFill>
                <a:latin typeface="Times New Roman" pitchFamily="18" charset="0"/>
                <a:cs typeface="B Zar" pitchFamily="2" charset="-78"/>
              </a:rPr>
              <a:t> </a:t>
            </a:r>
            <a:r>
              <a:rPr lang="en-US" altLang="en-US" dirty="0" err="1" smtClean="0">
                <a:solidFill>
                  <a:srgbClr val="2A002A"/>
                </a:solidFill>
                <a:latin typeface="Times New Roman" pitchFamily="18" charset="0"/>
                <a:cs typeface="B Zar" pitchFamily="2" charset="-78"/>
              </a:rPr>
              <a:t>Seca</a:t>
            </a:r>
            <a:r>
              <a:rPr lang="en-US" altLang="en-US" sz="2800" dirty="0" smtClean="0">
                <a:solidFill>
                  <a:srgbClr val="2A002A"/>
                </a:solidFill>
                <a:latin typeface="Times New Roman" pitchFamily="18" charset="0"/>
                <a:cs typeface="B Zar" pitchFamily="2" charset="-78"/>
              </a:rPr>
              <a:t> </a:t>
            </a:r>
            <a:r>
              <a:rPr lang="fa-IR" altLang="en-US" sz="2800" dirty="0" smtClean="0">
                <a:solidFill>
                  <a:srgbClr val="2A002A"/>
                </a:solidFill>
                <a:latin typeface="Times New Roman" pitchFamily="18" charset="0"/>
                <a:cs typeface="B Zar" pitchFamily="2" charset="-78"/>
              </a:rPr>
              <a:t>از تقسیم وزن بر حسب کیلوگرم بر مجذور قد برحسب  متر، </a:t>
            </a:r>
            <a:r>
              <a:rPr lang="en-US" altLang="en-US" sz="2800" dirty="0" smtClean="0">
                <a:solidFill>
                  <a:srgbClr val="2A002A"/>
                </a:solidFill>
                <a:latin typeface="Times New Roman" pitchFamily="18" charset="0"/>
                <a:cs typeface="B Zar" pitchFamily="2" charset="-78"/>
              </a:rPr>
              <a:t> </a:t>
            </a:r>
            <a:r>
              <a:rPr lang="en-US" altLang="en-US" dirty="0" smtClean="0">
                <a:solidFill>
                  <a:srgbClr val="2A002A"/>
                </a:solidFill>
                <a:latin typeface="Times New Roman" pitchFamily="18" charset="0"/>
                <a:cs typeface="B Zar" pitchFamily="2" charset="-78"/>
              </a:rPr>
              <a:t>BMI</a:t>
            </a:r>
            <a:r>
              <a:rPr lang="en-US" altLang="en-US" sz="2800" dirty="0" smtClean="0">
                <a:solidFill>
                  <a:srgbClr val="2A002A"/>
                </a:solidFill>
                <a:latin typeface="Times New Roman" pitchFamily="18" charset="0"/>
                <a:cs typeface="B Zar" pitchFamily="2" charset="-78"/>
              </a:rPr>
              <a:t> </a:t>
            </a:r>
            <a:r>
              <a:rPr lang="fa-IR" altLang="en-US" sz="2800" dirty="0" smtClean="0">
                <a:solidFill>
                  <a:srgbClr val="2A002A"/>
                </a:solidFill>
                <a:latin typeface="Times New Roman" pitchFamily="18" charset="0"/>
                <a:cs typeface="B Zar" pitchFamily="2" charset="-78"/>
              </a:rPr>
              <a:t>تعیین شده و سپس روی منحنی</a:t>
            </a:r>
            <a:r>
              <a:rPr lang="en-US" altLang="en-US" sz="2800" dirty="0" smtClean="0">
                <a:solidFill>
                  <a:srgbClr val="2A002A"/>
                </a:solidFill>
                <a:latin typeface="Times New Roman" pitchFamily="18" charset="0"/>
                <a:cs typeface="B Zar" pitchFamily="2" charset="-78"/>
              </a:rPr>
              <a:t> </a:t>
            </a:r>
            <a:r>
              <a:rPr lang="en-US" altLang="en-US" dirty="0" smtClean="0">
                <a:solidFill>
                  <a:srgbClr val="2A002A"/>
                </a:solidFill>
                <a:latin typeface="Times New Roman" pitchFamily="18" charset="0"/>
                <a:cs typeface="B Zar" pitchFamily="2" charset="-78"/>
              </a:rPr>
              <a:t>BMI</a:t>
            </a:r>
            <a:r>
              <a:rPr lang="en-US" altLang="en-US" sz="2800" dirty="0" smtClean="0">
                <a:solidFill>
                  <a:srgbClr val="2A002A"/>
                </a:solidFill>
                <a:latin typeface="Times New Roman" pitchFamily="18" charset="0"/>
                <a:cs typeface="B Zar" pitchFamily="2" charset="-78"/>
              </a:rPr>
              <a:t> </a:t>
            </a:r>
            <a:r>
              <a:rPr lang="fa-IR" altLang="en-US" sz="2800" dirty="0" smtClean="0">
                <a:solidFill>
                  <a:srgbClr val="2A002A"/>
                </a:solidFill>
                <a:latin typeface="Times New Roman" pitchFamily="18" charset="0"/>
                <a:cs typeface="B Zar" pitchFamily="2" charset="-78"/>
              </a:rPr>
              <a:t>متناسب فرد گذاشته شده و صدک آن تعیین گردید.</a:t>
            </a:r>
            <a:endParaRPr lang="fa-IR" altLang="en-US" sz="3200" dirty="0" smtClean="0">
              <a:solidFill>
                <a:srgbClr val="2A002A"/>
              </a:solidFill>
              <a:latin typeface="Times New Roman" pitchFamily="18" charset="0"/>
              <a:cs typeface="B Zar" pitchFamily="2" charset="-78"/>
            </a:endParaRPr>
          </a:p>
          <a:p>
            <a:pPr lvl="0" algn="ctr" rtl="1">
              <a:buNone/>
            </a:pPr>
            <a:endParaRPr lang="fa-IR" altLang="en-US" sz="4000" b="1" dirty="0" smtClean="0">
              <a:solidFill>
                <a:srgbClr val="2A002A"/>
              </a:solidFill>
              <a:cs typeface="B Titr" pitchFamily="2" charset="-78"/>
            </a:endParaRP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92395"/>
            <a:ext cx="8229600" cy="838200"/>
          </a:xfrm>
        </p:spPr>
        <p:txBody>
          <a:bodyPr/>
          <a:lstStyle/>
          <a:p>
            <a:pPr algn="ctr"/>
            <a:r>
              <a:rPr lang="fa-IR" altLang="zh-CN" sz="4000" dirty="0" smtClean="0">
                <a:solidFill>
                  <a:srgbClr val="002060"/>
                </a:solidFill>
                <a:cs typeface="B Titr" pitchFamily="2" charset="-78"/>
              </a:rPr>
              <a:t>روش انجام پژوهش</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510363" y="1658679"/>
            <a:ext cx="8250865" cy="4690730"/>
          </a:xfrm>
        </p:spPr>
        <p:txBody>
          <a:bodyPr/>
          <a:lstStyle/>
          <a:p>
            <a:pPr algn="just" rtl="1">
              <a:buFont typeface="Wingdings" pitchFamily="2" charset="2"/>
              <a:buChar char="Ø"/>
            </a:pPr>
            <a:r>
              <a:rPr lang="en-US" altLang="en-US" sz="3200" dirty="0" smtClean="0">
                <a:solidFill>
                  <a:srgbClr val="220022"/>
                </a:solidFill>
                <a:cs typeface="B Zar" pitchFamily="2" charset="-78"/>
              </a:rPr>
              <a:t> </a:t>
            </a:r>
            <a:r>
              <a:rPr lang="fa-IR" altLang="en-US" sz="3200" dirty="0" smtClean="0">
                <a:solidFill>
                  <a:srgbClr val="220022"/>
                </a:solidFill>
                <a:cs typeface="B Zar" pitchFamily="2" charset="-78"/>
              </a:rPr>
              <a:t>معیارهای ورود به مطالعه شامل کودکان 13-2 ساله با اختلال رشد که از نظر سایر علل اختلال رشد بررسی و علتی برای آن یافت نشده و درمانی برای آنها مد نظر نبود، عدم سابقه مصرف آنتی بیوتیک و یا مهارکننده های ترشح اسید معده طی 4 هفته قبل از شروع مطالعه، عدم سابقه بیماری های ژنتیکی، اندوکرین و سیستمیک مزمن بود. </a:t>
            </a:r>
            <a:endParaRPr lang="en-US" altLang="en-US" sz="3200" dirty="0" smtClean="0">
              <a:solidFill>
                <a:srgbClr val="220022"/>
              </a:solidFill>
              <a:cs typeface="B Zar" pitchFamily="2" charset="-78"/>
            </a:endParaRPr>
          </a:p>
          <a:p>
            <a:pPr algn="just" rtl="1">
              <a:buFont typeface="Wingdings" pitchFamily="2" charset="2"/>
              <a:buChar char="Ø"/>
            </a:pPr>
            <a:r>
              <a:rPr lang="en-US" altLang="en-US" sz="3200" dirty="0" smtClean="0">
                <a:solidFill>
                  <a:srgbClr val="220022"/>
                </a:solidFill>
                <a:cs typeface="B Zar" pitchFamily="2" charset="-78"/>
              </a:rPr>
              <a:t> </a:t>
            </a:r>
            <a:r>
              <a:rPr lang="fa-IR" altLang="en-US" sz="3200" dirty="0" smtClean="0">
                <a:solidFill>
                  <a:srgbClr val="220022"/>
                </a:solidFill>
                <a:cs typeface="B Zar" pitchFamily="2" charset="-78"/>
              </a:rPr>
              <a:t>معیارهای خروج از مطالعه شامل عدم تکمیل دوره درمان و عدم رضایت والدین بود. </a:t>
            </a:r>
            <a:endParaRPr lang="fa-IR" altLang="en-US" sz="4400" b="1" dirty="0" smtClean="0">
              <a:solidFill>
                <a:srgbClr val="2A002A"/>
              </a:solidFill>
              <a:cs typeface="B Titr" pitchFamily="2" charset="-78"/>
            </a:endParaRP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روش انجام پژوهش</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275907"/>
            <a:ext cx="8458200" cy="5201093"/>
          </a:xfrm>
        </p:spPr>
        <p:txBody>
          <a:bodyPr/>
          <a:lstStyle/>
          <a:p>
            <a:pPr algn="just" rtl="1">
              <a:buFont typeface="Wingdings" pitchFamily="2" charset="2"/>
              <a:buChar char="Ø"/>
            </a:pPr>
            <a:r>
              <a:rPr lang="fa-IR" altLang="en-US" sz="3200" dirty="0" smtClean="0">
                <a:solidFill>
                  <a:srgbClr val="220022"/>
                </a:solidFill>
                <a:cs typeface="B Zar" pitchFamily="2" charset="-78"/>
              </a:rPr>
              <a:t> </a:t>
            </a:r>
            <a:r>
              <a:rPr lang="en-US" altLang="en-US" sz="3200" dirty="0" smtClean="0">
                <a:solidFill>
                  <a:srgbClr val="220022"/>
                </a:solidFill>
                <a:cs typeface="B Zar" pitchFamily="2" charset="-78"/>
              </a:rPr>
              <a:t> </a:t>
            </a:r>
            <a:r>
              <a:rPr lang="fa-IR" altLang="en-US" sz="3200" b="1" dirty="0" smtClean="0">
                <a:solidFill>
                  <a:srgbClr val="0000CC"/>
                </a:solidFill>
                <a:cs typeface="B Zar" pitchFamily="2" charset="-78"/>
              </a:rPr>
              <a:t>روش تجزیه و تحلیل داده ها: </a:t>
            </a:r>
          </a:p>
          <a:p>
            <a:pPr algn="just" rtl="1">
              <a:buFont typeface="Wingdings" pitchFamily="2" charset="2"/>
              <a:buChar char="ü"/>
            </a:pPr>
            <a:r>
              <a:rPr lang="fa-IR" altLang="en-US" dirty="0" smtClean="0">
                <a:latin typeface="Times New Roman" pitchFamily="18" charset="0"/>
                <a:cs typeface="B Zar" pitchFamily="2" charset="-78"/>
              </a:rPr>
              <a:t>داده ها </a:t>
            </a:r>
            <a:r>
              <a:rPr lang="ar-SA" sz="2800" dirty="0" smtClean="0">
                <a:latin typeface="Times New Roman" pitchFamily="18" charset="0"/>
                <a:cs typeface="B Zar" pitchFamily="2" charset="-78"/>
              </a:rPr>
              <a:t>داده های جمع آوری شده پس از کدبندی و ورود با نرم افزار آماری </a:t>
            </a:r>
            <a:r>
              <a:rPr lang="en-US" dirty="0" err="1" smtClean="0">
                <a:latin typeface="Times New Roman" pitchFamily="18" charset="0"/>
                <a:cs typeface="B Zar" pitchFamily="2" charset="-78"/>
              </a:rPr>
              <a:t>SPSS</a:t>
            </a:r>
            <a:r>
              <a:rPr lang="en-US" dirty="0" smtClean="0">
                <a:latin typeface="Times New Roman" pitchFamily="18" charset="0"/>
                <a:cs typeface="B Zar" pitchFamily="2" charset="-78"/>
              </a:rPr>
              <a:t>-18</a:t>
            </a:r>
            <a:r>
              <a:rPr lang="fa-IR" sz="2800" dirty="0" smtClean="0">
                <a:latin typeface="Times New Roman" pitchFamily="18" charset="0"/>
                <a:cs typeface="B Zar" pitchFamily="2" charset="-78"/>
              </a:rPr>
              <a:t> مورد تجزیه و تحلیل قرار گرفت. </a:t>
            </a:r>
          </a:p>
          <a:p>
            <a:pPr algn="just" rtl="1">
              <a:buFont typeface="Wingdings" pitchFamily="2" charset="2"/>
              <a:buChar char="ü"/>
            </a:pPr>
            <a:r>
              <a:rPr lang="ar-SA" sz="2800" dirty="0" smtClean="0">
                <a:latin typeface="Times New Roman" pitchFamily="18" charset="0"/>
                <a:cs typeface="B Zar" pitchFamily="2" charset="-78"/>
              </a:rPr>
              <a:t>برای توصیف داده ها از فراوانی، درصد، میانگین و انحراف معیار استفاده شد. با استفاده از آزمون شاپیرو- ویلک، نرمال بودن داده ها و آزمون لون</a:t>
            </a:r>
            <a:r>
              <a:rPr lang="fa-IR" sz="2800" dirty="0" smtClean="0">
                <a:latin typeface="Times New Roman" pitchFamily="18" charset="0"/>
                <a:cs typeface="B Zar" pitchFamily="2" charset="-78"/>
              </a:rPr>
              <a:t>(</a:t>
            </a:r>
            <a:r>
              <a:rPr lang="en-US" dirty="0" err="1" smtClean="0">
                <a:latin typeface="Times New Roman" pitchFamily="18" charset="0"/>
                <a:cs typeface="B Zar" pitchFamily="2" charset="-78"/>
              </a:rPr>
              <a:t>Levene</a:t>
            </a:r>
            <a:r>
              <a:rPr lang="fa-IR" sz="2800" dirty="0" smtClean="0">
                <a:latin typeface="Times New Roman" pitchFamily="18" charset="0"/>
                <a:cs typeface="B Zar" pitchFamily="2" charset="-78"/>
              </a:rPr>
              <a:t>)، </a:t>
            </a:r>
            <a:r>
              <a:rPr lang="ar-SA" sz="2800" dirty="0" smtClean="0">
                <a:latin typeface="Times New Roman" pitchFamily="18" charset="0"/>
                <a:cs typeface="B Zar" pitchFamily="2" charset="-78"/>
              </a:rPr>
              <a:t>همگنی واریانس ها در هر دو گروه بررسی گردید. در صورت نرمال بودن داده ها، برای مقایسه میانگین ها در دو گروه از آزمون </a:t>
            </a:r>
            <a:r>
              <a:rPr lang="en-US" dirty="0" smtClean="0">
                <a:latin typeface="Times New Roman" pitchFamily="18" charset="0"/>
                <a:cs typeface="Times New Roman" pitchFamily="18" charset="0"/>
              </a:rPr>
              <a:t>t</a:t>
            </a:r>
            <a:r>
              <a:rPr lang="fa-IR" dirty="0" smtClean="0">
                <a:latin typeface="Times New Roman" pitchFamily="18" charset="0"/>
                <a:cs typeface="Times New Roman" pitchFamily="18" charset="0"/>
              </a:rPr>
              <a:t> </a:t>
            </a:r>
            <a:r>
              <a:rPr lang="ar-SA" sz="2800" dirty="0" smtClean="0">
                <a:latin typeface="Times New Roman" pitchFamily="18" charset="0"/>
                <a:cs typeface="B Zar" pitchFamily="2" charset="-78"/>
              </a:rPr>
              <a:t>مستقل</a:t>
            </a:r>
            <a:r>
              <a:rPr lang="fa-IR" sz="2800" dirty="0" smtClean="0">
                <a:latin typeface="Times New Roman" pitchFamily="18" charset="0"/>
                <a:cs typeface="B Zar" pitchFamily="2" charset="-78"/>
              </a:rPr>
              <a:t> </a:t>
            </a:r>
            <a:r>
              <a:rPr lang="ar-SA" sz="2800" dirty="0" smtClean="0">
                <a:latin typeface="Times New Roman" pitchFamily="18" charset="0"/>
                <a:cs typeface="B Zar" pitchFamily="2" charset="-78"/>
              </a:rPr>
              <a:t>و برای هر گروه از آزمون</a:t>
            </a:r>
            <a:r>
              <a:rPr lang="en-US" dirty="0" smtClean="0">
                <a:latin typeface="Times New Roman" pitchFamily="18" charset="0"/>
                <a:cs typeface="B Zar" pitchFamily="2" charset="-78"/>
              </a:rPr>
              <a:t>t</a:t>
            </a:r>
            <a:r>
              <a:rPr lang="en-US" sz="2800" dirty="0" smtClean="0">
                <a:latin typeface="Times New Roman" pitchFamily="18" charset="0"/>
                <a:cs typeface="B Zar" pitchFamily="2" charset="-78"/>
              </a:rPr>
              <a:t> </a:t>
            </a:r>
            <a:r>
              <a:rPr lang="fa-IR" sz="2800" dirty="0" smtClean="0">
                <a:latin typeface="Times New Roman" pitchFamily="18" charset="0"/>
                <a:cs typeface="B Zar" pitchFamily="2" charset="-78"/>
              </a:rPr>
              <a:t> </a:t>
            </a:r>
            <a:r>
              <a:rPr lang="ar-SA" sz="2800" dirty="0" smtClean="0">
                <a:latin typeface="Times New Roman" pitchFamily="18" charset="0"/>
                <a:cs typeface="B Zar" pitchFamily="2" charset="-78"/>
              </a:rPr>
              <a:t>زوجی</a:t>
            </a:r>
            <a:r>
              <a:rPr lang="fa-IR" sz="2800" dirty="0" smtClean="0">
                <a:latin typeface="Times New Roman" pitchFamily="18" charset="0"/>
                <a:cs typeface="B Zar" pitchFamily="2" charset="-78"/>
              </a:rPr>
              <a:t> ا</a:t>
            </a:r>
            <a:r>
              <a:rPr lang="ar-SA" sz="2800" dirty="0" smtClean="0">
                <a:latin typeface="Times New Roman" pitchFamily="18" charset="0"/>
                <a:cs typeface="B Zar" pitchFamily="2" charset="-78"/>
              </a:rPr>
              <a:t>ستفاده شد. </a:t>
            </a:r>
            <a:endParaRPr lang="fa-IR" sz="2800" dirty="0" smtClean="0">
              <a:latin typeface="Times New Roman" pitchFamily="18" charset="0"/>
              <a:cs typeface="B Zar" pitchFamily="2" charset="-78"/>
            </a:endParaRPr>
          </a:p>
          <a:p>
            <a:pPr algn="just" rtl="1">
              <a:buFont typeface="Wingdings" pitchFamily="2" charset="2"/>
              <a:buChar char="ü"/>
            </a:pPr>
            <a:r>
              <a:rPr lang="ar-SA" sz="2800" dirty="0" smtClean="0">
                <a:latin typeface="Times New Roman" pitchFamily="18" charset="0"/>
                <a:cs typeface="B Zar" pitchFamily="2" charset="-78"/>
              </a:rPr>
              <a:t>برای تعیین ارتباط بین متوسط تغییرات متغیرهای آنتروپومتریک با سن، جنس و شدت نارسایی رشد نیز از مدل همبستگی پیرسون و ارتباط بین نتیجه الایزا و سرولوژی هلیکوباکتر پیلوری از مدل رگرسیون لجستیک استفاده گرد</a:t>
            </a:r>
            <a:r>
              <a:rPr lang="ar-SA" sz="3200" dirty="0" smtClean="0">
                <a:latin typeface="Times New Roman" pitchFamily="18" charset="0"/>
                <a:cs typeface="B Zar" pitchFamily="2" charset="-78"/>
              </a:rPr>
              <a:t>ید. </a:t>
            </a:r>
            <a:r>
              <a:rPr lang="ar-SA" sz="2800" dirty="0" smtClean="0">
                <a:latin typeface="Times New Roman" pitchFamily="18" charset="0"/>
                <a:cs typeface="B Zar" pitchFamily="2" charset="-78"/>
              </a:rPr>
              <a:t>سطح معنی داری در کلیه آزمون ها </a:t>
            </a:r>
            <a:r>
              <a:rPr lang="fa-IR" sz="2800" dirty="0" smtClean="0">
                <a:latin typeface="Times New Roman" pitchFamily="18" charset="0"/>
                <a:cs typeface="B Zar" pitchFamily="2" charset="-78"/>
              </a:rPr>
              <a:t>0/05</a:t>
            </a:r>
            <a:r>
              <a:rPr lang="ar-SA" sz="2800" dirty="0" smtClean="0">
                <a:latin typeface="Times New Roman" pitchFamily="18" charset="0"/>
                <a:cs typeface="B Zar" pitchFamily="2" charset="-78"/>
              </a:rPr>
              <a:t> در نظر گرفته  شد.</a:t>
            </a:r>
            <a:endParaRPr lang="ar-SA" sz="3200" dirty="0" smtClean="0">
              <a:latin typeface="Times New Roman" pitchFamily="18" charset="0"/>
              <a:cs typeface="B Zar" pitchFamily="2" charset="-78"/>
            </a:endParaRP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نتایج پژوهش</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409700"/>
            <a:ext cx="8458200" cy="5067300"/>
          </a:xfrm>
        </p:spPr>
        <p:txBody>
          <a:bodyPr/>
          <a:lstStyle/>
          <a:p>
            <a:pPr algn="just" rtl="1">
              <a:buFont typeface="Wingdings" pitchFamily="2" charset="2"/>
              <a:buChar char="Ø"/>
            </a:pPr>
            <a:r>
              <a:rPr lang="fa-IR" sz="2800" dirty="0" smtClean="0">
                <a:latin typeface="Times New Roman" pitchFamily="18" charset="0"/>
                <a:cs typeface="B Zar" pitchFamily="2" charset="-78"/>
              </a:rPr>
              <a:t>مطالعه حاضر روی کودکان 13-2 ساله با اختلال رشد مبتلا به عفونت هلیکوباکتر پیلوری طی سال 1392 انجام شد. از میان 65 کودک با اختلال رشد مراجعه کننده به مرکز آموزشی درمانی طالقانی شهر گرگان که تحت بررسی های تشخیصی قرار گرفته بودند، در 15 بیمار، تست الایزای مدفوع یا بیوپسی معده از نظر عفونت هلیکوباکتر پیلوری، مثبت بود و در50 مورد تست الایزای مدفوع منفی بود که از این تعداد، سرولوژی هلیکوباکتر پیلوری از نظر </a:t>
            </a:r>
            <a:r>
              <a:rPr lang="en-US" dirty="0" err="1" smtClean="0">
                <a:latin typeface="Times New Roman" pitchFamily="18" charset="0"/>
                <a:cs typeface="B Zar" pitchFamily="2" charset="-78"/>
              </a:rPr>
              <a:t>IgG</a:t>
            </a:r>
            <a:r>
              <a:rPr lang="fa-IR" sz="2800" dirty="0" smtClean="0">
                <a:latin typeface="Times New Roman" pitchFamily="18" charset="0"/>
                <a:cs typeface="B Zar" pitchFamily="2" charset="-78"/>
              </a:rPr>
              <a:t> در 7 نفر(14%) مثبت(11&lt;)، 6 نفر(12%) مرزی(11-9) و 37 نفر(74%) منفی(9&gt;) و از نظر</a:t>
            </a:r>
            <a:r>
              <a:rPr lang="en-US" dirty="0" err="1" smtClean="0">
                <a:latin typeface="Times New Roman" pitchFamily="18" charset="0"/>
                <a:cs typeface="B Zar" pitchFamily="2" charset="-78"/>
              </a:rPr>
              <a:t>IgA</a:t>
            </a:r>
            <a:r>
              <a:rPr lang="en-US" sz="2800" dirty="0" smtClean="0">
                <a:latin typeface="Times New Roman" pitchFamily="18" charset="0"/>
                <a:cs typeface="B Zar" pitchFamily="2" charset="-78"/>
              </a:rPr>
              <a:t> </a:t>
            </a:r>
            <a:r>
              <a:rPr lang="fa-IR" sz="2800" dirty="0" smtClean="0">
                <a:latin typeface="Times New Roman" pitchFamily="18" charset="0"/>
                <a:cs typeface="B Zar" pitchFamily="2" charset="-78"/>
              </a:rPr>
              <a:t> در 4 نفر(8%) مثبت(11&lt;)، 3 نفر(6%) مرزی(11-9) و 43 نفر(86%) نیز منفی(9&gt;)بود.</a:t>
            </a:r>
          </a:p>
          <a:p>
            <a:pPr algn="just" rtl="1">
              <a:buFont typeface="Wingdings" pitchFamily="2" charset="2"/>
              <a:buChar char="Ø"/>
            </a:pPr>
            <a:r>
              <a:rPr lang="fa-IR" sz="2800" dirty="0" smtClean="0">
                <a:latin typeface="Times New Roman" pitchFamily="18" charset="0"/>
                <a:cs typeface="B Zar" pitchFamily="2" charset="-78"/>
              </a:rPr>
              <a:t> بر این اساس، میزان شیوع عفونت هلیکوباکتر پیلوری در جمعیت مورد بررسی 23% تعیین گردید. </a:t>
            </a:r>
            <a:endParaRPr lang="fa-IR" altLang="en-US" sz="3600" b="1" dirty="0" smtClean="0">
              <a:solidFill>
                <a:srgbClr val="2A002A"/>
              </a:solidFill>
              <a:cs typeface="B Titr" pitchFamily="2" charset="-78"/>
            </a:endParaRP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76200"/>
            <a:ext cx="8229600" cy="762000"/>
          </a:xfrm>
        </p:spPr>
        <p:txBody>
          <a:bodyPr/>
          <a:lstStyle/>
          <a:p>
            <a:pPr algn="ctr"/>
            <a:r>
              <a:rPr lang="fa-IR" altLang="zh-CN" sz="4000" dirty="0" smtClean="0">
                <a:solidFill>
                  <a:srgbClr val="0000CC"/>
                </a:solidFill>
                <a:cs typeface="B Titr" pitchFamily="2" charset="-78"/>
              </a:rPr>
              <a:t>عنوان پایان نامه</a:t>
            </a:r>
            <a:endParaRPr lang="zh-CN" altLang="en-US" sz="4000" dirty="0" smtClean="0">
              <a:solidFill>
                <a:srgbClr val="0000CC"/>
              </a:solidFill>
              <a:cs typeface="B Titr" pitchFamily="2" charset="-78"/>
            </a:endParaRPr>
          </a:p>
        </p:txBody>
      </p:sp>
      <p:sp>
        <p:nvSpPr>
          <p:cNvPr id="4099" name="Content Placeholder 2"/>
          <p:cNvSpPr>
            <a:spLocks noGrp="1"/>
          </p:cNvSpPr>
          <p:nvPr>
            <p:ph idx="1"/>
          </p:nvPr>
        </p:nvSpPr>
        <p:spPr>
          <a:xfrm>
            <a:off x="255181" y="1212112"/>
            <a:ext cx="8612371" cy="5341088"/>
          </a:xfrm>
        </p:spPr>
        <p:txBody>
          <a:bodyPr/>
          <a:lstStyle/>
          <a:p>
            <a:pPr algn="ctr" rtl="1">
              <a:buNone/>
            </a:pPr>
            <a:r>
              <a:rPr lang="fa-IR" altLang="zh-CN" sz="3200" b="1" dirty="0" smtClean="0">
                <a:cs typeface="B Titr" pitchFamily="2" charset="-78"/>
              </a:rPr>
              <a:t>بررسی تأثیر درمان هلیکوباکترپیلوری در افزایش وزن کودکان 13-2 ساله با اختلال </a:t>
            </a:r>
            <a:r>
              <a:rPr lang="fa-IR" altLang="zh-CN" sz="3200" b="1" dirty="0" smtClean="0">
                <a:cs typeface="B Titr" pitchFamily="2" charset="-78"/>
              </a:rPr>
              <a:t>رشد</a:t>
            </a:r>
            <a:endParaRPr lang="fa-IR" altLang="zh-CN" sz="3200" b="1" dirty="0" smtClean="0">
              <a:cs typeface="B Titr" pitchFamily="2" charset="-78"/>
            </a:endParaRPr>
          </a:p>
          <a:p>
            <a:pPr lvl="0" algn="ctr" rtl="1">
              <a:buNone/>
            </a:pPr>
            <a:endParaRPr lang="fa-IR" altLang="en-US" sz="3200" dirty="0" smtClean="0">
              <a:solidFill>
                <a:srgbClr val="740000"/>
              </a:solidFill>
              <a:cs typeface="B Titr" pitchFamily="2" charset="-78"/>
            </a:endParaRPr>
          </a:p>
          <a:p>
            <a:pPr lvl="0" algn="ctr" rtl="1">
              <a:buNone/>
            </a:pPr>
            <a:r>
              <a:rPr lang="fa-IR" altLang="en-US" sz="2800" dirty="0" smtClean="0">
                <a:solidFill>
                  <a:srgbClr val="740000"/>
                </a:solidFill>
                <a:cs typeface="B Titr" pitchFamily="2" charset="-78"/>
              </a:rPr>
              <a:t>ارائه:</a:t>
            </a:r>
            <a:r>
              <a:rPr lang="en-US" altLang="en-US" sz="2800" dirty="0" smtClean="0">
                <a:cs typeface="B Titr" pitchFamily="2" charset="-78"/>
              </a:rPr>
              <a:t/>
            </a:r>
            <a:br>
              <a:rPr lang="en-US" altLang="en-US" sz="2800" dirty="0" smtClean="0">
                <a:cs typeface="B Titr" pitchFamily="2" charset="-78"/>
              </a:rPr>
            </a:br>
            <a:r>
              <a:rPr lang="fa-IR" altLang="en-US" sz="3200" b="1" dirty="0" smtClean="0">
                <a:solidFill>
                  <a:srgbClr val="000099"/>
                </a:solidFill>
                <a:cs typeface="B Titr" pitchFamily="2" charset="-78"/>
              </a:rPr>
              <a:t>دکتر </a:t>
            </a:r>
            <a:r>
              <a:rPr lang="en-US" altLang="en-US" sz="3200" b="1" dirty="0" smtClean="0">
                <a:solidFill>
                  <a:srgbClr val="000099"/>
                </a:solidFill>
                <a:cs typeface="B Titr" pitchFamily="2" charset="-78"/>
              </a:rPr>
              <a:t>…</a:t>
            </a:r>
            <a:endParaRPr lang="fa-IR" altLang="en-US" sz="3200" b="1" dirty="0" smtClean="0">
              <a:solidFill>
                <a:srgbClr val="000099"/>
              </a:solidFill>
              <a:cs typeface="B Titr" pitchFamily="2" charset="-78"/>
            </a:endParaRPr>
          </a:p>
          <a:p>
            <a:pPr algn="ctr" rtl="1">
              <a:buNone/>
            </a:pPr>
            <a:r>
              <a:rPr lang="fa-IR" altLang="en-US" sz="2800" dirty="0" smtClean="0">
                <a:solidFill>
                  <a:srgbClr val="6C0808"/>
                </a:solidFill>
                <a:cs typeface="B Titr" pitchFamily="2" charset="-78"/>
              </a:rPr>
              <a:t>استاد راهنما:</a:t>
            </a:r>
            <a:r>
              <a:rPr lang="en-US" altLang="en-US" sz="2800" dirty="0" smtClean="0">
                <a:cs typeface="B Titr" pitchFamily="2" charset="-78"/>
              </a:rPr>
              <a:t/>
            </a:r>
            <a:br>
              <a:rPr lang="en-US" altLang="en-US" sz="2800" dirty="0" smtClean="0">
                <a:cs typeface="B Titr" pitchFamily="2" charset="-78"/>
              </a:rPr>
            </a:br>
            <a:r>
              <a:rPr lang="fa-IR" altLang="en-US" sz="2800" b="1" dirty="0" smtClean="0">
                <a:solidFill>
                  <a:srgbClr val="002060"/>
                </a:solidFill>
                <a:cs typeface="B Titr" pitchFamily="2" charset="-78"/>
              </a:rPr>
              <a:t>دکتر </a:t>
            </a:r>
            <a:r>
              <a:rPr lang="en-US" altLang="en-US" sz="2800" b="1" dirty="0" smtClean="0">
                <a:solidFill>
                  <a:srgbClr val="002060"/>
                </a:solidFill>
                <a:cs typeface="B Titr" pitchFamily="2" charset="-78"/>
              </a:rPr>
              <a:t>…</a:t>
            </a:r>
            <a:endParaRPr lang="fa-IR" altLang="en-US" sz="2800" b="1" dirty="0" smtClean="0">
              <a:solidFill>
                <a:srgbClr val="002060"/>
              </a:solidFill>
              <a:cs typeface="B Titr" pitchFamily="2" charset="-78"/>
            </a:endParaRPr>
          </a:p>
          <a:p>
            <a:pPr algn="ctr" rtl="1">
              <a:buNone/>
            </a:pPr>
            <a:r>
              <a:rPr lang="fa-IR" altLang="en-US" sz="2800" dirty="0" smtClean="0">
                <a:solidFill>
                  <a:srgbClr val="6C0808"/>
                </a:solidFill>
                <a:cs typeface="B Titr" pitchFamily="2" charset="-78"/>
              </a:rPr>
              <a:t>استاد مشاور:</a:t>
            </a:r>
            <a:r>
              <a:rPr lang="en-US" altLang="en-US" sz="2800" dirty="0" smtClean="0">
                <a:cs typeface="B Titr" pitchFamily="2" charset="-78"/>
              </a:rPr>
              <a:t/>
            </a:r>
            <a:br>
              <a:rPr lang="en-US" altLang="en-US" sz="2800" dirty="0" smtClean="0">
                <a:cs typeface="B Titr" pitchFamily="2" charset="-78"/>
              </a:rPr>
            </a:br>
            <a:r>
              <a:rPr lang="fa-IR" altLang="en-US" sz="2800" b="1" dirty="0" smtClean="0">
                <a:solidFill>
                  <a:srgbClr val="002060"/>
                </a:solidFill>
                <a:cs typeface="B Titr" pitchFamily="2" charset="-78"/>
              </a:rPr>
              <a:t>دکتر </a:t>
            </a:r>
            <a:r>
              <a:rPr lang="en-US" altLang="en-US" sz="2800" b="1" dirty="0" smtClean="0">
                <a:solidFill>
                  <a:srgbClr val="002060"/>
                </a:solidFill>
                <a:cs typeface="B Titr" pitchFamily="2" charset="-78"/>
              </a:rPr>
              <a:t>…</a:t>
            </a:r>
            <a:endParaRPr lang="fa-IR" altLang="en-US" sz="2800" b="1" dirty="0" smtClean="0">
              <a:solidFill>
                <a:srgbClr val="002060"/>
              </a:solidFill>
              <a:cs typeface="B Titr" pitchFamily="2" charset="-78"/>
            </a:endParaRPr>
          </a:p>
          <a:p>
            <a:pPr lvl="0" algn="ctr" rtl="1">
              <a:buNone/>
            </a:pPr>
            <a:endParaRPr lang="fa-IR" altLang="en-US" sz="4000" b="1" dirty="0" smtClean="0">
              <a:solidFill>
                <a:srgbClr val="2A002A"/>
              </a:solidFill>
              <a:cs typeface="B Titr" pitchFamily="2" charset="-78"/>
            </a:endParaRPr>
          </a:p>
          <a:p>
            <a:pPr lvl="0" algn="ctr" rtl="1">
              <a:buNone/>
            </a:pPr>
            <a:endParaRPr lang="fa-IR" altLang="en-US" sz="4000" b="1" dirty="0" smtClean="0">
              <a:solidFill>
                <a:srgbClr val="2A002A"/>
              </a:solidFill>
              <a:cs typeface="B Titr" pitchFamily="2" charset="-78"/>
            </a:endParaRPr>
          </a:p>
          <a:p>
            <a:pPr lvl="0" algn="ctr" rtl="1">
              <a:buNone/>
            </a:pPr>
            <a:endParaRPr lang="fa-IR" altLang="en-US" sz="4000" b="1" dirty="0" smtClean="0">
              <a:solidFill>
                <a:srgbClr val="2A002A"/>
              </a:solidFill>
              <a:cs typeface="B Titr" pitchFamily="2" charset="-78"/>
            </a:endParaRP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endParaRPr lang="fa-IR" altLang="zh-CN" sz="3600" b="1" dirty="0" smtClean="0">
              <a:solidFill>
                <a:schemeClr val="tx1"/>
              </a:solidFill>
              <a:cs typeface="B Titr" pitchFamily="2" charset="-78"/>
            </a:endParaRPr>
          </a:p>
        </p:txBody>
      </p:sp>
    </p:spTree>
  </p:cSld>
  <p:clrMapOvr>
    <a:masterClrMapping/>
  </p:clrMapOvr>
  <p:transition>
    <p:spli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نتایج پژوهش</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409700"/>
            <a:ext cx="8458200" cy="5067300"/>
          </a:xfrm>
        </p:spPr>
        <p:txBody>
          <a:bodyPr/>
          <a:lstStyle/>
          <a:p>
            <a:pPr algn="just" rtl="1">
              <a:buFont typeface="Wingdings" pitchFamily="2" charset="2"/>
              <a:buChar char="Ø"/>
            </a:pPr>
            <a:r>
              <a:rPr lang="fa-IR" sz="3200" dirty="0" smtClean="0">
                <a:latin typeface="Times New Roman" pitchFamily="18" charset="0"/>
                <a:cs typeface="B Zar" pitchFamily="2" charset="-78"/>
              </a:rPr>
              <a:t> با توجه به اینکه تعداد کودکان کودکان واجد شرایط کمتر از میزان پیش بینی اولیه مطالعه بود، از این رو امکان مقایسه نمونه ها در دو گروه مداخله(درمان) و شاهد(بدون درمان) وجود نداشت. از این رو، 15 بیمار با تشخیص قطعی عفونت هلیکوباکتر پیلوری وارد مطالعه شدند. از این تعداد نیز 1 نفر(6/7%) به علت عدم مراجعه جهت پیگیری از مطالعه حذف گردید و در نهایت 14 کودک مبتلا به اختلال رشد و عفونت هلیکوباکتر پیلوری مورد بررسی قرار گرفتند. </a:t>
            </a:r>
          </a:p>
          <a:p>
            <a:pPr algn="just" rtl="1">
              <a:buFont typeface="Wingdings" pitchFamily="2" charset="2"/>
              <a:buChar char="Ø"/>
            </a:pPr>
            <a:r>
              <a:rPr lang="fa-IR" sz="3200" dirty="0" smtClean="0">
                <a:latin typeface="Times New Roman" pitchFamily="18" charset="0"/>
                <a:cs typeface="B Zar" pitchFamily="2" charset="-78"/>
              </a:rPr>
              <a:t>میانگین سنی کودکان 3/8±7/6 سال که 3 نفر(26/7%) از آن ها مذکر و 11 نفر(73/3%) مؤنث بودند. </a:t>
            </a:r>
            <a:endParaRPr lang="fa-IR" sz="44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نتایج پژوهش</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409700"/>
            <a:ext cx="8458200" cy="5067300"/>
          </a:xfrm>
        </p:spPr>
        <p:txBody>
          <a:bodyPr/>
          <a:lstStyle/>
          <a:p>
            <a:pPr algn="just" rtl="1">
              <a:buFont typeface="Wingdings" pitchFamily="2" charset="2"/>
              <a:buChar char="Ø"/>
            </a:pPr>
            <a:r>
              <a:rPr lang="fa-IR" sz="3200" dirty="0" smtClean="0">
                <a:latin typeface="Times New Roman" pitchFamily="18" charset="0"/>
                <a:cs typeface="B Zar" pitchFamily="2" charset="-78"/>
              </a:rPr>
              <a:t> از لحاظ نتایج تست های تشخیصی اولیه عفونت هلیکوباکتر پیلوری، تست الایزا در 12 نفر(85/7%) مثبت و در 2 نفر(14/3%) نامشخص بود که البته در این 2 مورد بیوپسی بافت معده مثبت بود. از 12 بیمار الایزا مثبت نیز، 9 نفر(75%)</a:t>
            </a:r>
            <a:r>
              <a:rPr lang="en-US" sz="2800" dirty="0" err="1" smtClean="0">
                <a:latin typeface="Times New Roman" pitchFamily="18" charset="0"/>
                <a:cs typeface="B Zar" pitchFamily="2" charset="-78"/>
              </a:rPr>
              <a:t>IgG</a:t>
            </a:r>
            <a:r>
              <a:rPr lang="en-US" sz="3200" dirty="0" smtClean="0">
                <a:latin typeface="Times New Roman" pitchFamily="18" charset="0"/>
                <a:cs typeface="B Zar" pitchFamily="2" charset="-78"/>
              </a:rPr>
              <a:t> </a:t>
            </a:r>
            <a:r>
              <a:rPr lang="fa-IR" sz="3200" dirty="0" smtClean="0">
                <a:latin typeface="Times New Roman" pitchFamily="18" charset="0"/>
                <a:cs typeface="B Zar" pitchFamily="2" charset="-78"/>
              </a:rPr>
              <a:t> مثبت و 3 نفر(25%) </a:t>
            </a:r>
            <a:r>
              <a:rPr lang="en-US" sz="2800" dirty="0" err="1" smtClean="0">
                <a:latin typeface="Times New Roman" pitchFamily="18" charset="0"/>
                <a:cs typeface="B Zar" pitchFamily="2" charset="-78"/>
              </a:rPr>
              <a:t>IgG</a:t>
            </a:r>
            <a:r>
              <a:rPr lang="fa-IR" sz="3200" dirty="0" smtClean="0">
                <a:latin typeface="Times New Roman" pitchFamily="18" charset="0"/>
                <a:cs typeface="B Zar" pitchFamily="2" charset="-78"/>
              </a:rPr>
              <a:t> منفی بودند. </a:t>
            </a:r>
          </a:p>
          <a:p>
            <a:pPr algn="just" rtl="1">
              <a:buFont typeface="Wingdings" pitchFamily="2" charset="2"/>
              <a:buChar char="Ø"/>
            </a:pPr>
            <a:r>
              <a:rPr lang="fa-IR" sz="3200" dirty="0" smtClean="0">
                <a:latin typeface="Times New Roman" pitchFamily="18" charset="0"/>
                <a:cs typeface="B Zar" pitchFamily="2" charset="-78"/>
              </a:rPr>
              <a:t>همچنین 7 نفر(58/3%)</a:t>
            </a:r>
            <a:r>
              <a:rPr lang="en-US" sz="2800" dirty="0" err="1" smtClean="0">
                <a:latin typeface="Times New Roman" pitchFamily="18" charset="0"/>
                <a:cs typeface="B Zar" pitchFamily="2" charset="-78"/>
              </a:rPr>
              <a:t>IgA</a:t>
            </a:r>
            <a:r>
              <a:rPr lang="en-US" sz="2800" dirty="0" smtClean="0">
                <a:latin typeface="Times New Roman" pitchFamily="18" charset="0"/>
                <a:cs typeface="B Zar" pitchFamily="2" charset="-78"/>
              </a:rPr>
              <a:t> </a:t>
            </a:r>
            <a:r>
              <a:rPr lang="fa-IR" sz="3200" dirty="0" smtClean="0">
                <a:latin typeface="Times New Roman" pitchFamily="18" charset="0"/>
                <a:cs typeface="B Zar" pitchFamily="2" charset="-78"/>
              </a:rPr>
              <a:t> مثبت و 4 نفر(41/7%) </a:t>
            </a:r>
            <a:r>
              <a:rPr lang="en-US" sz="2800" dirty="0" err="1" smtClean="0">
                <a:latin typeface="Times New Roman" pitchFamily="18" charset="0"/>
                <a:cs typeface="B Zar" pitchFamily="2" charset="-78"/>
              </a:rPr>
              <a:t>IgA</a:t>
            </a:r>
            <a:r>
              <a:rPr lang="en-US" sz="3200" dirty="0" smtClean="0">
                <a:latin typeface="Times New Roman" pitchFamily="18" charset="0"/>
                <a:cs typeface="B Zar" pitchFamily="2" charset="-78"/>
              </a:rPr>
              <a:t> </a:t>
            </a:r>
            <a:r>
              <a:rPr lang="fa-IR" sz="3200" dirty="0" smtClean="0">
                <a:latin typeface="Times New Roman" pitchFamily="18" charset="0"/>
                <a:cs typeface="B Zar" pitchFamily="2" charset="-78"/>
              </a:rPr>
              <a:t> منفی بودند. از نظر شدت اختلال رشد نیز، 13 نفر(92/9%) </a:t>
            </a:r>
            <a:r>
              <a:rPr lang="en-US" sz="2800" dirty="0" err="1" smtClean="0">
                <a:latin typeface="Times New Roman" pitchFamily="18" charset="0"/>
                <a:cs typeface="B Zar" pitchFamily="2" charset="-78"/>
              </a:rPr>
              <a:t>FTT</a:t>
            </a:r>
            <a:r>
              <a:rPr lang="en-US" sz="3200" dirty="0" smtClean="0">
                <a:latin typeface="Times New Roman" pitchFamily="18" charset="0"/>
                <a:cs typeface="B Zar" pitchFamily="2" charset="-78"/>
              </a:rPr>
              <a:t> </a:t>
            </a:r>
            <a:r>
              <a:rPr lang="fa-IR" sz="3200" dirty="0" smtClean="0">
                <a:latin typeface="Times New Roman" pitchFamily="18" charset="0"/>
                <a:cs typeface="B Zar" pitchFamily="2" charset="-78"/>
              </a:rPr>
              <a:t> خفیف و در 1 نفر(7/1%) شدید بود. </a:t>
            </a:r>
            <a:endParaRPr lang="fa-IR" sz="44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نتایج پژوهش</a:t>
            </a:r>
            <a:endParaRPr lang="zh-CN" altLang="en-US" sz="4000" dirty="0" smtClean="0">
              <a:solidFill>
                <a:srgbClr val="002060"/>
              </a:solidFill>
              <a:cs typeface="B Titr" pitchFamily="2" charset="-78"/>
            </a:endParaRPr>
          </a:p>
        </p:txBody>
      </p:sp>
      <p:pic>
        <p:nvPicPr>
          <p:cNvPr id="1026" name="Picture 2"/>
          <p:cNvPicPr>
            <a:picLocks noChangeAspect="1" noChangeArrowheads="1"/>
          </p:cNvPicPr>
          <p:nvPr/>
        </p:nvPicPr>
        <p:blipFill>
          <a:blip r:embed="rId2" cstate="print"/>
          <a:srcRect/>
          <a:stretch>
            <a:fillRect/>
          </a:stretch>
        </p:blipFill>
        <p:spPr bwMode="auto">
          <a:xfrm>
            <a:off x="0" y="1892595"/>
            <a:ext cx="9074684" cy="4965405"/>
          </a:xfrm>
          <a:prstGeom prst="rect">
            <a:avLst/>
          </a:prstGeom>
          <a:noFill/>
          <a:ln w="9525">
            <a:noFill/>
            <a:miter lim="800000"/>
            <a:headEnd/>
            <a:tailEnd/>
          </a:ln>
        </p:spPr>
      </p:pic>
    </p:spTree>
  </p:cSld>
  <p:clrMapOvr>
    <a:masterClrMapping/>
  </p:clrMapOvr>
  <p:transition>
    <p:spli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637414" y="1"/>
            <a:ext cx="7506585" cy="659218"/>
          </a:xfrm>
        </p:spPr>
        <p:txBody>
          <a:bodyPr/>
          <a:lstStyle/>
          <a:p>
            <a:pPr algn="ctr"/>
            <a:r>
              <a:rPr lang="fa-IR" altLang="zh-CN" sz="4000" dirty="0" smtClean="0">
                <a:solidFill>
                  <a:srgbClr val="002060"/>
                </a:solidFill>
                <a:cs typeface="B Titr" pitchFamily="2" charset="-78"/>
              </a:rPr>
              <a:t>نتایج پژوهش</a:t>
            </a:r>
            <a:endParaRPr lang="zh-CN" altLang="en-US" sz="4000" dirty="0" smtClean="0">
              <a:solidFill>
                <a:srgbClr val="002060"/>
              </a:solidFill>
              <a:cs typeface="B Titr" pitchFamily="2" charset="-78"/>
            </a:endParaRPr>
          </a:p>
        </p:txBody>
      </p:sp>
      <p:pic>
        <p:nvPicPr>
          <p:cNvPr id="2050" name="Picture 2"/>
          <p:cNvPicPr>
            <a:picLocks noChangeAspect="1" noChangeArrowheads="1"/>
          </p:cNvPicPr>
          <p:nvPr/>
        </p:nvPicPr>
        <p:blipFill>
          <a:blip r:embed="rId2" cstate="print"/>
          <a:srcRect/>
          <a:stretch>
            <a:fillRect/>
          </a:stretch>
        </p:blipFill>
        <p:spPr bwMode="auto">
          <a:xfrm>
            <a:off x="2720834" y="613876"/>
            <a:ext cx="5572559" cy="6244124"/>
          </a:xfrm>
          <a:prstGeom prst="rect">
            <a:avLst/>
          </a:prstGeom>
          <a:noFill/>
          <a:ln w="9525">
            <a:noFill/>
            <a:miter lim="800000"/>
            <a:headEnd/>
            <a:tailEnd/>
          </a:ln>
        </p:spPr>
      </p:pic>
    </p:spTree>
  </p:cSld>
  <p:clrMapOvr>
    <a:masterClrMapping/>
  </p:clrMapOvr>
  <p:transition>
    <p:spli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نتایج پژوهش</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409700"/>
            <a:ext cx="8458200" cy="5067300"/>
          </a:xfrm>
        </p:spPr>
        <p:txBody>
          <a:bodyPr/>
          <a:lstStyle/>
          <a:p>
            <a:pPr algn="just" rtl="1">
              <a:buFont typeface="Wingdings" pitchFamily="2" charset="2"/>
              <a:buChar char="Ø"/>
            </a:pPr>
            <a:r>
              <a:rPr lang="fa-IR" sz="2800" dirty="0" smtClean="0">
                <a:latin typeface="Times New Roman" pitchFamily="18" charset="0"/>
                <a:cs typeface="B Zar" pitchFamily="2" charset="-78"/>
              </a:rPr>
              <a:t>بررسی تحلیلی داده های حاصل از مطالعه نشان داد که بین وزن(0/002=</a:t>
            </a:r>
            <a:r>
              <a:rPr lang="en-US" dirty="0" smtClean="0">
                <a:latin typeface="Times New Roman" pitchFamily="18" charset="0"/>
                <a:cs typeface="B Zar" pitchFamily="2" charset="-78"/>
              </a:rPr>
              <a:t>P</a:t>
            </a:r>
            <a:r>
              <a:rPr lang="fa-IR" sz="2800" dirty="0" smtClean="0">
                <a:latin typeface="Times New Roman" pitchFamily="18" charset="0"/>
                <a:cs typeface="B Zar" pitchFamily="2" charset="-78"/>
              </a:rPr>
              <a:t>)</a:t>
            </a:r>
            <a:r>
              <a:rPr lang="en-US" sz="2800" dirty="0" smtClean="0">
                <a:latin typeface="Times New Roman" pitchFamily="18" charset="0"/>
                <a:cs typeface="B Zar" pitchFamily="2" charset="-78"/>
              </a:rPr>
              <a:t>، </a:t>
            </a:r>
            <a:r>
              <a:rPr lang="fa-IR" sz="2800" dirty="0" smtClean="0">
                <a:latin typeface="Times New Roman" pitchFamily="18" charset="0"/>
                <a:cs typeface="B Zar" pitchFamily="2" charset="-78"/>
              </a:rPr>
              <a:t>قد(0/003=</a:t>
            </a:r>
            <a:r>
              <a:rPr lang="en-US" dirty="0" smtClean="0">
                <a:latin typeface="Times New Roman" pitchFamily="18" charset="0"/>
                <a:cs typeface="B Zar" pitchFamily="2" charset="-78"/>
              </a:rPr>
              <a:t>P</a:t>
            </a:r>
            <a:r>
              <a:rPr lang="fa-IR" sz="2800" dirty="0" smtClean="0">
                <a:latin typeface="Times New Roman" pitchFamily="18" charset="0"/>
                <a:cs typeface="B Zar" pitchFamily="2" charset="-78"/>
              </a:rPr>
              <a:t>) و </a:t>
            </a:r>
            <a:r>
              <a:rPr lang="en-US" dirty="0" smtClean="0">
                <a:latin typeface="Times New Roman" pitchFamily="18" charset="0"/>
                <a:cs typeface="B Zar" pitchFamily="2" charset="-78"/>
              </a:rPr>
              <a:t>BMI</a:t>
            </a:r>
            <a:r>
              <a:rPr lang="fa-IR" sz="2800" dirty="0" smtClean="0">
                <a:latin typeface="Times New Roman" pitchFamily="18" charset="0"/>
                <a:cs typeface="B Zar" pitchFamily="2" charset="-78"/>
              </a:rPr>
              <a:t>(0/0001&gt;</a:t>
            </a:r>
            <a:r>
              <a:rPr lang="en-US" dirty="0" smtClean="0">
                <a:latin typeface="Times New Roman" pitchFamily="18" charset="0"/>
                <a:cs typeface="B Zar" pitchFamily="2" charset="-78"/>
              </a:rPr>
              <a:t>P</a:t>
            </a:r>
            <a:r>
              <a:rPr lang="fa-IR" sz="2800" dirty="0" smtClean="0">
                <a:latin typeface="Times New Roman" pitchFamily="18" charset="0"/>
                <a:cs typeface="B Zar" pitchFamily="2" charset="-78"/>
              </a:rPr>
              <a:t>) کودکان مورد بررسی قبل و بعد از مداخله، اختلاف آماری معناداری وجود داشت.</a:t>
            </a:r>
          </a:p>
          <a:p>
            <a:pPr algn="just" rtl="1">
              <a:buFont typeface="Wingdings" pitchFamily="2" charset="2"/>
              <a:buChar char="Ø"/>
            </a:pPr>
            <a:r>
              <a:rPr lang="fa-IR" sz="2800" dirty="0" smtClean="0">
                <a:latin typeface="Times New Roman" pitchFamily="18" charset="0"/>
                <a:cs typeface="B Zar" pitchFamily="2" charset="-78"/>
              </a:rPr>
              <a:t> بین متوسط تغییرات قد، وزن و</a:t>
            </a:r>
            <a:r>
              <a:rPr lang="en-US" dirty="0" smtClean="0">
                <a:latin typeface="Times New Roman" pitchFamily="18" charset="0"/>
                <a:cs typeface="B Zar" pitchFamily="2" charset="-78"/>
              </a:rPr>
              <a:t>BMI</a:t>
            </a:r>
            <a:r>
              <a:rPr lang="en-US" sz="2800" dirty="0" smtClean="0">
                <a:latin typeface="Times New Roman" pitchFamily="18" charset="0"/>
                <a:cs typeface="B Zar" pitchFamily="2" charset="-78"/>
              </a:rPr>
              <a:t> </a:t>
            </a:r>
            <a:r>
              <a:rPr lang="fa-IR" sz="2800" dirty="0" smtClean="0">
                <a:latin typeface="Times New Roman" pitchFamily="18" charset="0"/>
                <a:cs typeface="B Zar" pitchFamily="2" charset="-78"/>
              </a:rPr>
              <a:t> و هیچ یک از متغیرهای سن، جنس و شدت اختلال رشد قبل و بعد از مداخله نیز، اختلاف آماری معناداری یافت نشد(0/05&lt;</a:t>
            </a:r>
            <a:r>
              <a:rPr lang="en-US" dirty="0" smtClean="0">
                <a:latin typeface="Times New Roman" pitchFamily="18" charset="0"/>
                <a:cs typeface="B Zar" pitchFamily="2" charset="-78"/>
              </a:rPr>
              <a:t>P</a:t>
            </a:r>
            <a:r>
              <a:rPr lang="fa-IR" sz="2800" dirty="0" smtClean="0">
                <a:latin typeface="Times New Roman" pitchFamily="18" charset="0"/>
                <a:cs typeface="B Zar" pitchFamily="2" charset="-78"/>
              </a:rPr>
              <a:t>). </a:t>
            </a:r>
            <a:endParaRPr lang="en-US" sz="2800" dirty="0" smtClean="0">
              <a:latin typeface="Times New Roman" pitchFamily="18" charset="0"/>
              <a:cs typeface="B Zar" pitchFamily="2" charset="-78"/>
            </a:endParaRPr>
          </a:p>
          <a:p>
            <a:pPr algn="just" rtl="1">
              <a:buFont typeface="Wingdings" pitchFamily="2" charset="2"/>
              <a:buChar char="Ø"/>
            </a:pPr>
            <a:r>
              <a:rPr lang="fa-IR" sz="2800" dirty="0" smtClean="0">
                <a:latin typeface="Times New Roman" pitchFamily="18" charset="0"/>
                <a:cs typeface="B Zar" pitchFamily="2" charset="-78"/>
              </a:rPr>
              <a:t>همچنین، در 8 بیمار، علاوه بر پیگیری پس از 3 ماهه، پیگیری بعد از 6 ماه از درمان ریشه کنی هلیکوباکتر پیلوری انجام شد اما اختلاف معناداری بین نتایج پیگیری 6 ماهه در مقایسه با پیگیری 3 ماهه از نظر تغییرات شاخص های آنتروپومتریک مشاهده نشد(0/05&lt;</a:t>
            </a:r>
            <a:r>
              <a:rPr lang="en-US" dirty="0" smtClean="0">
                <a:latin typeface="Times New Roman" pitchFamily="18" charset="0"/>
                <a:cs typeface="B Zar" pitchFamily="2" charset="-78"/>
              </a:rPr>
              <a:t>P</a:t>
            </a:r>
            <a:r>
              <a:rPr lang="fa-IR" sz="2800" dirty="0" smtClean="0">
                <a:latin typeface="Times New Roman" pitchFamily="18" charset="0"/>
                <a:cs typeface="B Zar" pitchFamily="2" charset="-78"/>
              </a:rPr>
              <a:t>). </a:t>
            </a: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نتایج پژوهش</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657350"/>
            <a:ext cx="8458200" cy="4819650"/>
          </a:xfrm>
        </p:spPr>
        <p:txBody>
          <a:bodyPr/>
          <a:lstStyle/>
          <a:p>
            <a:pPr algn="just" rtl="1">
              <a:buFont typeface="Wingdings" pitchFamily="2" charset="2"/>
              <a:buChar char="Ø"/>
            </a:pPr>
            <a:r>
              <a:rPr lang="fa-IR" sz="3200" dirty="0" smtClean="0">
                <a:latin typeface="Times New Roman" pitchFamily="18" charset="0"/>
                <a:cs typeface="B Zar" pitchFamily="2" charset="-78"/>
              </a:rPr>
              <a:t>علاوه بر این، مدل همبستگی پیرسون نشان داد که بین شاخص های وزن، قد و </a:t>
            </a:r>
            <a:r>
              <a:rPr lang="en-US" sz="2800" dirty="0" smtClean="0">
                <a:latin typeface="Times New Roman" pitchFamily="18" charset="0"/>
                <a:cs typeface="B Zar" pitchFamily="2" charset="-78"/>
              </a:rPr>
              <a:t>BMI</a:t>
            </a:r>
            <a:r>
              <a:rPr lang="fa-IR" sz="3200" dirty="0" smtClean="0">
                <a:latin typeface="Times New Roman" pitchFamily="18" charset="0"/>
                <a:cs typeface="B Zar" pitchFamily="2" charset="-78"/>
              </a:rPr>
              <a:t> کودکان قبل و بعد از مداخله و متغیرهای سن، جنس و شدت اختلال رشد، رابطه همبستگی معناداری یافت نشد(0/05&lt;</a:t>
            </a:r>
            <a:r>
              <a:rPr lang="en-US" sz="2800" dirty="0" smtClean="0">
                <a:latin typeface="Times New Roman" pitchFamily="18" charset="0"/>
                <a:cs typeface="B Zar" pitchFamily="2" charset="-78"/>
              </a:rPr>
              <a:t>P</a:t>
            </a:r>
            <a:r>
              <a:rPr lang="fa-IR" sz="3200" dirty="0" smtClean="0">
                <a:latin typeface="Times New Roman" pitchFamily="18" charset="0"/>
                <a:cs typeface="B Zar" pitchFamily="2" charset="-78"/>
              </a:rPr>
              <a:t>). </a:t>
            </a:r>
          </a:p>
          <a:p>
            <a:pPr algn="just" rtl="1">
              <a:buFont typeface="Wingdings" pitchFamily="2" charset="2"/>
              <a:buChar char="Ø"/>
            </a:pPr>
            <a:r>
              <a:rPr lang="fa-IR" sz="3200" dirty="0" smtClean="0">
                <a:latin typeface="Times New Roman" pitchFamily="18" charset="0"/>
                <a:cs typeface="B Zar" pitchFamily="2" charset="-78"/>
              </a:rPr>
              <a:t> مدل رگرسیون لجستیک نیز نشان داد که بین نتیجه تست الایزا و سرولوژی هلیکوباکترپیلوری از نظر </a:t>
            </a:r>
            <a:r>
              <a:rPr lang="en-US" sz="2800" dirty="0" err="1" smtClean="0">
                <a:latin typeface="Times New Roman" pitchFamily="18" charset="0"/>
                <a:cs typeface="B Zar" pitchFamily="2" charset="-78"/>
              </a:rPr>
              <a:t>IgA</a:t>
            </a:r>
            <a:r>
              <a:rPr lang="en-US" sz="2800" dirty="0" smtClean="0">
                <a:latin typeface="Times New Roman" pitchFamily="18" charset="0"/>
                <a:cs typeface="B Zar" pitchFamily="2" charset="-78"/>
              </a:rPr>
              <a:t> </a:t>
            </a:r>
            <a:r>
              <a:rPr lang="fa-IR" sz="3200" dirty="0" smtClean="0">
                <a:latin typeface="Times New Roman" pitchFamily="18" charset="0"/>
                <a:cs typeface="B Zar" pitchFamily="2" charset="-78"/>
              </a:rPr>
              <a:t> و </a:t>
            </a:r>
            <a:r>
              <a:rPr lang="en-US" sz="2800" dirty="0" err="1" smtClean="0">
                <a:latin typeface="Times New Roman" pitchFamily="18" charset="0"/>
                <a:cs typeface="B Zar" pitchFamily="2" charset="-78"/>
              </a:rPr>
              <a:t>IgG</a:t>
            </a:r>
            <a:r>
              <a:rPr lang="en-US" sz="3200" dirty="0" smtClean="0">
                <a:latin typeface="Times New Roman" pitchFamily="18" charset="0"/>
                <a:cs typeface="B Zar" pitchFamily="2" charset="-78"/>
              </a:rPr>
              <a:t>، </a:t>
            </a:r>
            <a:r>
              <a:rPr lang="fa-IR" sz="3200" dirty="0" smtClean="0">
                <a:latin typeface="Times New Roman" pitchFamily="18" charset="0"/>
                <a:cs typeface="B Zar" pitchFamily="2" charset="-78"/>
              </a:rPr>
              <a:t>ارتباط آماری معناداری وجود نداشت(0/05&lt;</a:t>
            </a:r>
            <a:r>
              <a:rPr lang="en-US" sz="2800" dirty="0" smtClean="0">
                <a:latin typeface="Times New Roman" pitchFamily="18" charset="0"/>
                <a:cs typeface="B Zar" pitchFamily="2" charset="-78"/>
              </a:rPr>
              <a:t>P</a:t>
            </a:r>
            <a:r>
              <a:rPr lang="fa-IR" sz="3200" dirty="0" smtClean="0">
                <a:latin typeface="Times New Roman" pitchFamily="18" charset="0"/>
                <a:cs typeface="B Zar" pitchFamily="2" charset="-78"/>
              </a:rPr>
              <a:t>). </a:t>
            </a:r>
            <a:endParaRPr lang="fa-IR" sz="44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23851" y="5951132"/>
            <a:ext cx="8820149" cy="659218"/>
          </a:xfrm>
        </p:spPr>
        <p:txBody>
          <a:bodyPr/>
          <a:lstStyle/>
          <a:p>
            <a:pPr algn="ctr"/>
            <a:r>
              <a:rPr lang="fa-IR" altLang="zh-CN" sz="2800" dirty="0" smtClean="0">
                <a:solidFill>
                  <a:srgbClr val="002060"/>
                </a:solidFill>
                <a:cs typeface="B Titr" pitchFamily="2" charset="-78"/>
              </a:rPr>
              <a:t>ارتباط بین متوسط تغییرات وزن و سن کودکان قبل و بعد از مداخله</a:t>
            </a:r>
            <a:endParaRPr lang="zh-CN" altLang="en-US" sz="2800" dirty="0" smtClean="0">
              <a:solidFill>
                <a:srgbClr val="002060"/>
              </a:solidFill>
              <a:cs typeface="B Titr" pitchFamily="2" charset="-78"/>
            </a:endParaRPr>
          </a:p>
        </p:txBody>
      </p:sp>
      <p:pic>
        <p:nvPicPr>
          <p:cNvPr id="4" name="Picture 3"/>
          <p:cNvPicPr/>
          <p:nvPr/>
        </p:nvPicPr>
        <p:blipFill>
          <a:blip r:embed="rId2" cstate="print"/>
          <a:srcRect/>
          <a:stretch>
            <a:fillRect/>
          </a:stretch>
        </p:blipFill>
        <p:spPr bwMode="auto">
          <a:xfrm>
            <a:off x="2514600" y="323850"/>
            <a:ext cx="6248399" cy="5619750"/>
          </a:xfrm>
          <a:prstGeom prst="rect">
            <a:avLst/>
          </a:prstGeom>
          <a:noFill/>
          <a:ln w="9525">
            <a:noFill/>
            <a:miter lim="800000"/>
            <a:headEnd/>
            <a:tailEnd/>
          </a:ln>
        </p:spPr>
      </p:pic>
    </p:spTree>
  </p:cSld>
  <p:clrMapOvr>
    <a:masterClrMapping/>
  </p:clrMapOvr>
  <p:transition>
    <p:spli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23851" y="5951132"/>
            <a:ext cx="8820149" cy="659218"/>
          </a:xfrm>
        </p:spPr>
        <p:txBody>
          <a:bodyPr/>
          <a:lstStyle/>
          <a:p>
            <a:pPr algn="ctr"/>
            <a:r>
              <a:rPr lang="fa-IR" altLang="zh-CN" sz="2800" dirty="0" smtClean="0">
                <a:solidFill>
                  <a:srgbClr val="002060"/>
                </a:solidFill>
                <a:cs typeface="B Titr" pitchFamily="2" charset="-78"/>
              </a:rPr>
              <a:t>ارتباط بین متوسط تغییرات وزن و جنس کودکان قبل و بعد از مداخله</a:t>
            </a:r>
            <a:endParaRPr lang="zh-CN" altLang="en-US" sz="2800" dirty="0" smtClean="0">
              <a:solidFill>
                <a:srgbClr val="002060"/>
              </a:solidFill>
              <a:cs typeface="B Titr" pitchFamily="2" charset="-78"/>
            </a:endParaRPr>
          </a:p>
        </p:txBody>
      </p:sp>
      <p:pic>
        <p:nvPicPr>
          <p:cNvPr id="5" name="Picture 4"/>
          <p:cNvPicPr/>
          <p:nvPr/>
        </p:nvPicPr>
        <p:blipFill>
          <a:blip r:embed="rId2" cstate="print"/>
          <a:srcRect/>
          <a:stretch>
            <a:fillRect/>
          </a:stretch>
        </p:blipFill>
        <p:spPr bwMode="auto">
          <a:xfrm>
            <a:off x="2590800" y="323850"/>
            <a:ext cx="6267450" cy="5562600"/>
          </a:xfrm>
          <a:prstGeom prst="rect">
            <a:avLst/>
          </a:prstGeom>
          <a:noFill/>
          <a:ln w="9525">
            <a:noFill/>
            <a:miter lim="800000"/>
            <a:headEnd/>
            <a:tailEnd/>
          </a:ln>
        </p:spPr>
      </p:pic>
    </p:spTree>
  </p:cSld>
  <p:clrMapOvr>
    <a:masterClrMapping/>
  </p:clrMapOvr>
  <p:transition>
    <p:spli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23851" y="5951132"/>
            <a:ext cx="8820149" cy="659218"/>
          </a:xfrm>
        </p:spPr>
        <p:txBody>
          <a:bodyPr/>
          <a:lstStyle/>
          <a:p>
            <a:pPr algn="ctr"/>
            <a:r>
              <a:rPr lang="fa-IR" altLang="zh-CN" sz="2400" dirty="0" smtClean="0">
                <a:solidFill>
                  <a:srgbClr val="002060"/>
                </a:solidFill>
                <a:cs typeface="B Titr" pitchFamily="2" charset="-78"/>
              </a:rPr>
              <a:t>ارتباط بین متوسط تغییرات وزن و شدت اختلال رشد کودکان قبل و بعد از مداخله</a:t>
            </a:r>
            <a:endParaRPr lang="zh-CN" altLang="en-US" sz="2800" dirty="0" smtClean="0">
              <a:solidFill>
                <a:srgbClr val="002060"/>
              </a:solidFill>
              <a:cs typeface="B Titr" pitchFamily="2" charset="-78"/>
            </a:endParaRPr>
          </a:p>
        </p:txBody>
      </p:sp>
      <p:pic>
        <p:nvPicPr>
          <p:cNvPr id="4" name="Picture 3"/>
          <p:cNvPicPr/>
          <p:nvPr/>
        </p:nvPicPr>
        <p:blipFill>
          <a:blip r:embed="rId2" cstate="print"/>
          <a:srcRect/>
          <a:stretch>
            <a:fillRect/>
          </a:stretch>
        </p:blipFill>
        <p:spPr bwMode="auto">
          <a:xfrm>
            <a:off x="2609850" y="266701"/>
            <a:ext cx="6229350" cy="5638800"/>
          </a:xfrm>
          <a:prstGeom prst="rect">
            <a:avLst/>
          </a:prstGeom>
          <a:noFill/>
          <a:ln w="9525">
            <a:noFill/>
            <a:miter lim="800000"/>
            <a:headEnd/>
            <a:tailEnd/>
          </a:ln>
        </p:spPr>
      </p:pic>
    </p:spTree>
  </p:cSld>
  <p:clrMapOvr>
    <a:masterClrMapping/>
  </p:clrMapOvr>
  <p:transition>
    <p:spli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76250" y="5951132"/>
            <a:ext cx="8667750" cy="659218"/>
          </a:xfrm>
        </p:spPr>
        <p:txBody>
          <a:bodyPr/>
          <a:lstStyle/>
          <a:p>
            <a:pPr algn="ctr"/>
            <a:r>
              <a:rPr lang="fa-IR" altLang="zh-CN" sz="2800" dirty="0" smtClean="0">
                <a:solidFill>
                  <a:srgbClr val="002060"/>
                </a:solidFill>
                <a:cs typeface="B Titr" pitchFamily="2" charset="-78"/>
              </a:rPr>
              <a:t>ارتباط بین متوسط تغییرات قد و سن کودکان قبل و بعد از مداخله</a:t>
            </a:r>
            <a:endParaRPr lang="zh-CN" altLang="en-US" sz="2800" dirty="0" smtClean="0">
              <a:solidFill>
                <a:srgbClr val="002060"/>
              </a:solidFill>
              <a:cs typeface="B Titr" pitchFamily="2" charset="-78"/>
            </a:endParaRPr>
          </a:p>
        </p:txBody>
      </p:sp>
      <p:pic>
        <p:nvPicPr>
          <p:cNvPr id="4" name="Picture 3"/>
          <p:cNvPicPr/>
          <p:nvPr/>
        </p:nvPicPr>
        <p:blipFill>
          <a:blip r:embed="rId2" cstate="print"/>
          <a:srcRect/>
          <a:stretch>
            <a:fillRect/>
          </a:stretch>
        </p:blipFill>
        <p:spPr bwMode="auto">
          <a:xfrm>
            <a:off x="2590800" y="247650"/>
            <a:ext cx="6267450" cy="5676900"/>
          </a:xfrm>
          <a:prstGeom prst="rect">
            <a:avLst/>
          </a:prstGeom>
          <a:noFill/>
          <a:ln w="9525">
            <a:noFill/>
            <a:miter lim="800000"/>
            <a:headEnd/>
            <a:tailEnd/>
          </a:ln>
        </p:spPr>
      </p:pic>
    </p:spTree>
  </p:cSld>
  <p:clrMapOvr>
    <a:masterClrMapping/>
  </p:clrMapOvr>
  <p:transition>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00CC"/>
                </a:solidFill>
                <a:cs typeface="B Titr" pitchFamily="2" charset="-78"/>
              </a:rPr>
              <a:t>مقدمه و بیان مسئله</a:t>
            </a:r>
            <a:endParaRPr lang="zh-CN" altLang="en-US" sz="4000" dirty="0" smtClean="0">
              <a:solidFill>
                <a:srgbClr val="0000CC"/>
              </a:solidFill>
              <a:cs typeface="B Titr" pitchFamily="2" charset="-78"/>
            </a:endParaRPr>
          </a:p>
        </p:txBody>
      </p:sp>
      <p:sp>
        <p:nvSpPr>
          <p:cNvPr id="4099" name="Content Placeholder 2"/>
          <p:cNvSpPr>
            <a:spLocks noGrp="1"/>
          </p:cNvSpPr>
          <p:nvPr>
            <p:ph idx="1"/>
          </p:nvPr>
        </p:nvSpPr>
        <p:spPr>
          <a:xfrm>
            <a:off x="304800" y="1254641"/>
            <a:ext cx="8458200" cy="5307419"/>
          </a:xfrm>
        </p:spPr>
        <p:txBody>
          <a:bodyPr/>
          <a:lstStyle/>
          <a:p>
            <a:pPr algn="just" rtl="1">
              <a:buFont typeface="Wingdings" pitchFamily="2" charset="2"/>
              <a:buChar char="Ø"/>
            </a:pPr>
            <a:r>
              <a:rPr lang="fa-IR" altLang="en-US" sz="2800" dirty="0" smtClean="0">
                <a:solidFill>
                  <a:srgbClr val="2A002A"/>
                </a:solidFill>
                <a:cs typeface="B Zar" pitchFamily="2" charset="-78"/>
              </a:rPr>
              <a:t>هليكوباكترپيلوري یک باسیل گرم منفی میکروآئروفیلیک با سرعت رشد کم است که به صورت مارپیچی بوده اما می‌تواند به شکل کروی هم تغییر پیدا کند که به این صورت هم قابل زیستن و هم بیماری زاست. </a:t>
            </a:r>
          </a:p>
          <a:p>
            <a:pPr algn="just" rtl="1">
              <a:buFont typeface="Wingdings" pitchFamily="2" charset="2"/>
              <a:buChar char="Ø"/>
            </a:pPr>
            <a:r>
              <a:rPr lang="fa-IR" altLang="en-US" sz="2800" dirty="0" smtClean="0">
                <a:solidFill>
                  <a:srgbClr val="2A002A"/>
                </a:solidFill>
                <a:cs typeface="B Zar" pitchFamily="2" charset="-78"/>
              </a:rPr>
              <a:t>عفونت با این میکروارگانیسم شايع ترين عفونت باكتريايي در سطح جهان است كه باعث گاستريت مزمن و فعال مي شود كه عمدتاً آنتروم يا کل معده را درگير مي سازد.</a:t>
            </a:r>
          </a:p>
          <a:p>
            <a:pPr algn="just" rtl="1">
              <a:buFont typeface="Wingdings" pitchFamily="2" charset="2"/>
              <a:buChar char="Ø"/>
            </a:pPr>
            <a:r>
              <a:rPr lang="fa-IR" altLang="en-US" sz="2800" dirty="0" smtClean="0">
                <a:solidFill>
                  <a:srgbClr val="2A002A"/>
                </a:solidFill>
                <a:cs typeface="B Zar" pitchFamily="2" charset="-78"/>
              </a:rPr>
              <a:t> این ارگانيسم پاتوفيزيولوژي منحصر به فردي دارد كه مي تواند زمينه ساز كلونيزاسيون آن در مخاط معده انسان شود و بدون اين كه تهاجم مستقيم به بافت داشته باشد، باعث التهاب ناحيه گردد و يا بدون اين كه علامت خاصي در فرد ايجاد كند، به صورت طولاني مدت در همان ناحيه وجود داشته باشد. </a:t>
            </a:r>
          </a:p>
          <a:p>
            <a:pPr algn="just" rtl="1">
              <a:buFont typeface="Wingdings" pitchFamily="2" charset="2"/>
              <a:buChar char="Ø"/>
            </a:pPr>
            <a:r>
              <a:rPr lang="fa-IR" altLang="en-US" sz="2800" dirty="0" smtClean="0">
                <a:solidFill>
                  <a:srgbClr val="2A002A"/>
                </a:solidFill>
                <a:cs typeface="B Zar" pitchFamily="2" charset="-78"/>
              </a:rPr>
              <a:t>هليكوباكترپيلوري به عنوان علت اصلي و شاخصي در ايجاد گاستريت شناخته شده است.</a:t>
            </a: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76250" y="5951132"/>
            <a:ext cx="8667750" cy="659218"/>
          </a:xfrm>
        </p:spPr>
        <p:txBody>
          <a:bodyPr/>
          <a:lstStyle/>
          <a:p>
            <a:pPr algn="ctr"/>
            <a:r>
              <a:rPr lang="fa-IR" altLang="zh-CN" sz="2800" dirty="0" smtClean="0">
                <a:solidFill>
                  <a:srgbClr val="002060"/>
                </a:solidFill>
                <a:cs typeface="B Titr" pitchFamily="2" charset="-78"/>
              </a:rPr>
              <a:t>ارتباط بین متوسط تغییرات قد و جنس کودکان قبل و بعد از مداخله</a:t>
            </a:r>
            <a:endParaRPr lang="zh-CN" altLang="en-US" sz="2800" dirty="0" smtClean="0">
              <a:solidFill>
                <a:srgbClr val="002060"/>
              </a:solidFill>
              <a:cs typeface="B Titr" pitchFamily="2" charset="-78"/>
            </a:endParaRPr>
          </a:p>
        </p:txBody>
      </p:sp>
      <p:pic>
        <p:nvPicPr>
          <p:cNvPr id="5" name="Picture 4"/>
          <p:cNvPicPr/>
          <p:nvPr/>
        </p:nvPicPr>
        <p:blipFill>
          <a:blip r:embed="rId2" cstate="print"/>
          <a:srcRect/>
          <a:stretch>
            <a:fillRect/>
          </a:stretch>
        </p:blipFill>
        <p:spPr bwMode="auto">
          <a:xfrm>
            <a:off x="2514600" y="285750"/>
            <a:ext cx="6362700" cy="5668039"/>
          </a:xfrm>
          <a:prstGeom prst="rect">
            <a:avLst/>
          </a:prstGeom>
          <a:noFill/>
          <a:ln w="9525">
            <a:noFill/>
            <a:miter lim="800000"/>
            <a:headEnd/>
            <a:tailEnd/>
          </a:ln>
        </p:spPr>
      </p:pic>
    </p:spTree>
  </p:cSld>
  <p:clrMapOvr>
    <a:masterClrMapping/>
  </p:clrMapOvr>
  <p:transition>
    <p:spli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23851" y="5951132"/>
            <a:ext cx="8820149" cy="659218"/>
          </a:xfrm>
        </p:spPr>
        <p:txBody>
          <a:bodyPr/>
          <a:lstStyle/>
          <a:p>
            <a:pPr algn="ctr"/>
            <a:r>
              <a:rPr lang="fa-IR" altLang="zh-CN" sz="2400" dirty="0" smtClean="0">
                <a:solidFill>
                  <a:srgbClr val="002060"/>
                </a:solidFill>
                <a:cs typeface="B Titr" pitchFamily="2" charset="-78"/>
              </a:rPr>
              <a:t>ارتباط بین متوسط تغییرات قد و شدت اختلال رشد کودکان قبل و بعد از مداخله</a:t>
            </a:r>
            <a:endParaRPr lang="zh-CN" altLang="en-US" sz="2800" dirty="0" smtClean="0">
              <a:solidFill>
                <a:srgbClr val="002060"/>
              </a:solidFill>
              <a:cs typeface="B Titr" pitchFamily="2" charset="-78"/>
            </a:endParaRPr>
          </a:p>
        </p:txBody>
      </p:sp>
      <p:pic>
        <p:nvPicPr>
          <p:cNvPr id="5" name="Picture 4"/>
          <p:cNvPicPr/>
          <p:nvPr/>
        </p:nvPicPr>
        <p:blipFill>
          <a:blip r:embed="rId2" cstate="print"/>
          <a:srcRect/>
          <a:stretch>
            <a:fillRect/>
          </a:stretch>
        </p:blipFill>
        <p:spPr bwMode="auto">
          <a:xfrm>
            <a:off x="2457451" y="266700"/>
            <a:ext cx="6343650" cy="5734050"/>
          </a:xfrm>
          <a:prstGeom prst="rect">
            <a:avLst/>
          </a:prstGeom>
          <a:noFill/>
          <a:ln w="9525">
            <a:noFill/>
            <a:miter lim="800000"/>
            <a:headEnd/>
            <a:tailEnd/>
          </a:ln>
        </p:spPr>
      </p:pic>
    </p:spTree>
  </p:cSld>
  <p:clrMapOvr>
    <a:masterClrMapping/>
  </p:clrMapOvr>
  <p:transition>
    <p:spli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76250" y="5951132"/>
            <a:ext cx="8667750" cy="659218"/>
          </a:xfrm>
        </p:spPr>
        <p:txBody>
          <a:bodyPr/>
          <a:lstStyle/>
          <a:p>
            <a:pPr algn="ctr" rtl="1"/>
            <a:r>
              <a:rPr lang="fa-IR" altLang="zh-CN" sz="2800" dirty="0" smtClean="0">
                <a:solidFill>
                  <a:srgbClr val="002060"/>
                </a:solidFill>
                <a:cs typeface="B Titr" pitchFamily="2" charset="-78"/>
              </a:rPr>
              <a:t>ارتباط بین متوسط تغییرات </a:t>
            </a:r>
            <a:r>
              <a:rPr lang="en-US" altLang="zh-CN" sz="2800" b="1" dirty="0" smtClean="0">
                <a:solidFill>
                  <a:srgbClr val="002060"/>
                </a:solidFill>
                <a:latin typeface="Times New Roman" pitchFamily="18" charset="0"/>
                <a:cs typeface="Times New Roman" pitchFamily="18" charset="0"/>
              </a:rPr>
              <a:t>BMI</a:t>
            </a:r>
            <a:r>
              <a:rPr lang="fa-IR" altLang="zh-CN" dirty="0" smtClean="0">
                <a:solidFill>
                  <a:srgbClr val="002060"/>
                </a:solidFill>
                <a:cs typeface="B Titr" pitchFamily="2" charset="-78"/>
              </a:rPr>
              <a:t> </a:t>
            </a:r>
            <a:r>
              <a:rPr lang="fa-IR" altLang="zh-CN" sz="2800" dirty="0" smtClean="0">
                <a:solidFill>
                  <a:srgbClr val="002060"/>
                </a:solidFill>
                <a:cs typeface="B Titr" pitchFamily="2" charset="-78"/>
              </a:rPr>
              <a:t>و سن کودکان قبل و بعد از مداخله</a:t>
            </a:r>
            <a:endParaRPr lang="zh-CN" altLang="en-US" sz="2800" dirty="0" smtClean="0">
              <a:solidFill>
                <a:srgbClr val="002060"/>
              </a:solidFill>
              <a:cs typeface="B Titr" pitchFamily="2" charset="-78"/>
            </a:endParaRPr>
          </a:p>
        </p:txBody>
      </p:sp>
      <p:pic>
        <p:nvPicPr>
          <p:cNvPr id="5" name="Picture 4"/>
          <p:cNvPicPr/>
          <p:nvPr/>
        </p:nvPicPr>
        <p:blipFill>
          <a:blip r:embed="rId2" cstate="print"/>
          <a:srcRect/>
          <a:stretch>
            <a:fillRect/>
          </a:stretch>
        </p:blipFill>
        <p:spPr bwMode="auto">
          <a:xfrm>
            <a:off x="2478505" y="312821"/>
            <a:ext cx="6448926" cy="5558589"/>
          </a:xfrm>
          <a:prstGeom prst="rect">
            <a:avLst/>
          </a:prstGeom>
          <a:noFill/>
          <a:ln w="9525">
            <a:noFill/>
            <a:miter lim="800000"/>
            <a:headEnd/>
            <a:tailEnd/>
          </a:ln>
        </p:spPr>
      </p:pic>
    </p:spTree>
  </p:cSld>
  <p:clrMapOvr>
    <a:masterClrMapping/>
  </p:clrMapOvr>
  <p:transition>
    <p:spli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5951132"/>
            <a:ext cx="9144000" cy="659218"/>
          </a:xfrm>
        </p:spPr>
        <p:txBody>
          <a:bodyPr/>
          <a:lstStyle/>
          <a:p>
            <a:pPr algn="ctr" rtl="1"/>
            <a:r>
              <a:rPr lang="fa-IR" altLang="zh-CN" sz="2800" dirty="0" smtClean="0">
                <a:solidFill>
                  <a:srgbClr val="002060"/>
                </a:solidFill>
                <a:cs typeface="B Titr" pitchFamily="2" charset="-78"/>
              </a:rPr>
              <a:t>ارتباط بین متوسط تغییرات </a:t>
            </a:r>
            <a:r>
              <a:rPr lang="en-US" altLang="zh-CN" sz="2800" b="1" dirty="0" smtClean="0">
                <a:solidFill>
                  <a:srgbClr val="002060"/>
                </a:solidFill>
                <a:latin typeface="Times New Roman" pitchFamily="18" charset="0"/>
                <a:cs typeface="Times New Roman" pitchFamily="18" charset="0"/>
              </a:rPr>
              <a:t>BMI</a:t>
            </a:r>
            <a:r>
              <a:rPr lang="fa-IR" altLang="zh-CN" dirty="0" smtClean="0">
                <a:solidFill>
                  <a:srgbClr val="002060"/>
                </a:solidFill>
                <a:cs typeface="B Titr" pitchFamily="2" charset="-78"/>
              </a:rPr>
              <a:t> </a:t>
            </a:r>
            <a:r>
              <a:rPr lang="fa-IR" altLang="zh-CN" sz="2800" dirty="0" smtClean="0">
                <a:solidFill>
                  <a:srgbClr val="002060"/>
                </a:solidFill>
                <a:cs typeface="B Titr" pitchFamily="2" charset="-78"/>
              </a:rPr>
              <a:t>و جنس کودکان قبل و بعد از مداخله</a:t>
            </a:r>
            <a:endParaRPr lang="zh-CN" altLang="en-US" sz="2800" dirty="0" smtClean="0">
              <a:solidFill>
                <a:srgbClr val="002060"/>
              </a:solidFill>
              <a:cs typeface="B Titr" pitchFamily="2" charset="-78"/>
            </a:endParaRPr>
          </a:p>
        </p:txBody>
      </p:sp>
      <p:pic>
        <p:nvPicPr>
          <p:cNvPr id="5" name="Picture 4"/>
          <p:cNvPicPr/>
          <p:nvPr/>
        </p:nvPicPr>
        <p:blipFill>
          <a:blip r:embed="rId2" cstate="print"/>
          <a:srcRect/>
          <a:stretch>
            <a:fillRect/>
          </a:stretch>
        </p:blipFill>
        <p:spPr bwMode="auto">
          <a:xfrm>
            <a:off x="2454441" y="264695"/>
            <a:ext cx="6424863" cy="5558589"/>
          </a:xfrm>
          <a:prstGeom prst="rect">
            <a:avLst/>
          </a:prstGeom>
          <a:noFill/>
          <a:ln w="9525">
            <a:noFill/>
            <a:miter lim="800000"/>
            <a:headEnd/>
            <a:tailEnd/>
          </a:ln>
        </p:spPr>
      </p:pic>
    </p:spTree>
  </p:cSld>
  <p:clrMapOvr>
    <a:masterClrMapping/>
  </p:clrMapOvr>
  <p:transition>
    <p:spli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5951132"/>
            <a:ext cx="9144000" cy="659218"/>
          </a:xfrm>
        </p:spPr>
        <p:txBody>
          <a:bodyPr/>
          <a:lstStyle/>
          <a:p>
            <a:pPr algn="ctr" rtl="1"/>
            <a:r>
              <a:rPr lang="fa-IR" altLang="zh-CN" sz="2400" dirty="0" smtClean="0">
                <a:solidFill>
                  <a:srgbClr val="002060"/>
                </a:solidFill>
                <a:cs typeface="B Titr" pitchFamily="2" charset="-78"/>
              </a:rPr>
              <a:t>ارتباط بین متوسط تغییرات </a:t>
            </a:r>
            <a:r>
              <a:rPr lang="en-US" altLang="zh-CN" sz="2400" b="1" dirty="0" smtClean="0">
                <a:solidFill>
                  <a:srgbClr val="002060"/>
                </a:solidFill>
                <a:latin typeface="Times New Roman" pitchFamily="18" charset="0"/>
                <a:cs typeface="Times New Roman" pitchFamily="18" charset="0"/>
              </a:rPr>
              <a:t>BMI</a:t>
            </a:r>
            <a:r>
              <a:rPr lang="fa-IR" altLang="zh-CN" sz="2800" dirty="0" smtClean="0">
                <a:solidFill>
                  <a:srgbClr val="002060"/>
                </a:solidFill>
                <a:cs typeface="B Titr" pitchFamily="2" charset="-78"/>
              </a:rPr>
              <a:t> </a:t>
            </a:r>
            <a:r>
              <a:rPr lang="fa-IR" altLang="zh-CN" sz="2400" dirty="0" smtClean="0">
                <a:solidFill>
                  <a:srgbClr val="002060"/>
                </a:solidFill>
                <a:cs typeface="B Titr" pitchFamily="2" charset="-78"/>
              </a:rPr>
              <a:t>و شدت اختلال رشد کودکان قبل و بعد از مداخله</a:t>
            </a:r>
            <a:endParaRPr lang="zh-CN" altLang="en-US" sz="2400" dirty="0" smtClean="0">
              <a:solidFill>
                <a:srgbClr val="002060"/>
              </a:solidFill>
              <a:cs typeface="B Titr" pitchFamily="2" charset="-78"/>
            </a:endParaRPr>
          </a:p>
        </p:txBody>
      </p:sp>
      <p:pic>
        <p:nvPicPr>
          <p:cNvPr id="5" name="Picture 4"/>
          <p:cNvPicPr/>
          <p:nvPr/>
        </p:nvPicPr>
        <p:blipFill>
          <a:blip r:embed="rId2" cstate="print"/>
          <a:srcRect/>
          <a:stretch>
            <a:fillRect/>
          </a:stretch>
        </p:blipFill>
        <p:spPr bwMode="auto">
          <a:xfrm>
            <a:off x="2598822" y="336884"/>
            <a:ext cx="6256420" cy="5510463"/>
          </a:xfrm>
          <a:prstGeom prst="rect">
            <a:avLst/>
          </a:prstGeom>
          <a:noFill/>
          <a:ln w="9525">
            <a:noFill/>
            <a:miter lim="800000"/>
            <a:headEnd/>
            <a:tailEnd/>
          </a:ln>
        </p:spPr>
      </p:pic>
    </p:spTree>
  </p:cSld>
  <p:clrMapOvr>
    <a:masterClrMapping/>
  </p:clrMapOvr>
  <p:transition>
    <p:spli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01579" y="5951132"/>
            <a:ext cx="8542421" cy="659218"/>
          </a:xfrm>
        </p:spPr>
        <p:txBody>
          <a:bodyPr/>
          <a:lstStyle/>
          <a:p>
            <a:pPr algn="ctr" rtl="1"/>
            <a:r>
              <a:rPr lang="fa-IR" altLang="zh-CN" sz="2800" dirty="0" smtClean="0">
                <a:solidFill>
                  <a:srgbClr val="002060"/>
                </a:solidFill>
                <a:cs typeface="B Titr" pitchFamily="2" charset="-78"/>
              </a:rPr>
              <a:t>ارتباط بین نتیجه تست الایزا و سرولوژی هلیکوباکتر پیلوری از نظر </a:t>
            </a:r>
            <a:r>
              <a:rPr lang="en-US" altLang="zh-CN" sz="2800" b="1" dirty="0" err="1" smtClean="0">
                <a:solidFill>
                  <a:srgbClr val="002060"/>
                </a:solidFill>
                <a:latin typeface="Times New Roman" pitchFamily="18" charset="0"/>
                <a:cs typeface="Times New Roman" pitchFamily="18" charset="0"/>
              </a:rPr>
              <a:t>IgA</a:t>
            </a:r>
            <a:r>
              <a:rPr lang="en-US" altLang="zh-CN" sz="2800" dirty="0" smtClean="0">
                <a:solidFill>
                  <a:srgbClr val="002060"/>
                </a:solidFill>
                <a:cs typeface="B Titr" pitchFamily="2" charset="-78"/>
              </a:rPr>
              <a:t> </a:t>
            </a:r>
            <a:r>
              <a:rPr lang="fa-IR" altLang="zh-CN" sz="2800" dirty="0" smtClean="0">
                <a:solidFill>
                  <a:srgbClr val="002060"/>
                </a:solidFill>
                <a:cs typeface="B Titr" pitchFamily="2" charset="-78"/>
              </a:rPr>
              <a:t> در کودکان مورد بررسی</a:t>
            </a:r>
            <a:endParaRPr lang="zh-CN" altLang="en-US" dirty="0" smtClean="0">
              <a:solidFill>
                <a:srgbClr val="002060"/>
              </a:solidFill>
              <a:cs typeface="B Titr" pitchFamily="2" charset="-78"/>
            </a:endParaRPr>
          </a:p>
        </p:txBody>
      </p:sp>
      <p:pic>
        <p:nvPicPr>
          <p:cNvPr id="5" name="Picture 4"/>
          <p:cNvPicPr/>
          <p:nvPr/>
        </p:nvPicPr>
        <p:blipFill>
          <a:blip r:embed="rId2" cstate="print"/>
          <a:srcRect/>
          <a:stretch>
            <a:fillRect/>
          </a:stretch>
        </p:blipFill>
        <p:spPr bwMode="auto">
          <a:xfrm>
            <a:off x="2598821" y="312822"/>
            <a:ext cx="6232359" cy="5257800"/>
          </a:xfrm>
          <a:prstGeom prst="rect">
            <a:avLst/>
          </a:prstGeom>
          <a:noFill/>
          <a:ln w="9525">
            <a:noFill/>
            <a:miter lim="800000"/>
            <a:headEnd/>
            <a:tailEnd/>
          </a:ln>
        </p:spPr>
      </p:pic>
    </p:spTree>
  </p:cSld>
  <p:clrMapOvr>
    <a:masterClrMapping/>
  </p:clrMapOvr>
  <p:transition>
    <p:spli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01579" y="5951132"/>
            <a:ext cx="8542421" cy="659218"/>
          </a:xfrm>
        </p:spPr>
        <p:txBody>
          <a:bodyPr/>
          <a:lstStyle/>
          <a:p>
            <a:pPr algn="ctr" rtl="1"/>
            <a:r>
              <a:rPr lang="fa-IR" altLang="zh-CN" sz="2800" dirty="0" smtClean="0">
                <a:solidFill>
                  <a:srgbClr val="002060"/>
                </a:solidFill>
                <a:cs typeface="B Titr" pitchFamily="2" charset="-78"/>
              </a:rPr>
              <a:t>ارتباط بین نتیجه تست الایزا و سرولوژی هلیکوباکتر پیلوری از نظر </a:t>
            </a:r>
            <a:r>
              <a:rPr lang="en-US" altLang="zh-CN" sz="2800" b="1" dirty="0" err="1" smtClean="0">
                <a:solidFill>
                  <a:srgbClr val="002060"/>
                </a:solidFill>
                <a:latin typeface="Times New Roman" pitchFamily="18" charset="0"/>
                <a:cs typeface="Times New Roman" pitchFamily="18" charset="0"/>
              </a:rPr>
              <a:t>IgG</a:t>
            </a:r>
            <a:r>
              <a:rPr lang="en-US" altLang="zh-CN" sz="2800" dirty="0" smtClean="0">
                <a:solidFill>
                  <a:srgbClr val="002060"/>
                </a:solidFill>
                <a:cs typeface="B Titr" pitchFamily="2" charset="-78"/>
              </a:rPr>
              <a:t> </a:t>
            </a:r>
            <a:r>
              <a:rPr lang="fa-IR" altLang="zh-CN" sz="2800" dirty="0" smtClean="0">
                <a:solidFill>
                  <a:srgbClr val="002060"/>
                </a:solidFill>
                <a:cs typeface="B Titr" pitchFamily="2" charset="-78"/>
              </a:rPr>
              <a:t> در کودکان مورد بررسی</a:t>
            </a:r>
            <a:endParaRPr lang="zh-CN" altLang="en-US" dirty="0" smtClean="0">
              <a:solidFill>
                <a:srgbClr val="002060"/>
              </a:solidFill>
              <a:cs typeface="B Titr" pitchFamily="2" charset="-78"/>
            </a:endParaRPr>
          </a:p>
        </p:txBody>
      </p:sp>
      <p:pic>
        <p:nvPicPr>
          <p:cNvPr id="4" name="Picture 3"/>
          <p:cNvPicPr/>
          <p:nvPr/>
        </p:nvPicPr>
        <p:blipFill>
          <a:blip r:embed="rId2" cstate="print"/>
          <a:srcRect/>
          <a:stretch>
            <a:fillRect/>
          </a:stretch>
        </p:blipFill>
        <p:spPr bwMode="auto">
          <a:xfrm>
            <a:off x="2478506" y="288758"/>
            <a:ext cx="6400800" cy="5274987"/>
          </a:xfrm>
          <a:prstGeom prst="rect">
            <a:avLst/>
          </a:prstGeom>
          <a:noFill/>
          <a:ln w="9525">
            <a:noFill/>
            <a:miter lim="800000"/>
            <a:headEnd/>
            <a:tailEnd/>
          </a:ln>
        </p:spPr>
      </p:pic>
    </p:spTree>
  </p:cSld>
  <p:clrMapOvr>
    <a:masterClrMapping/>
  </p:clrMapOvr>
  <p:transition>
    <p:spli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76250" y="0"/>
            <a:ext cx="8229600" cy="685800"/>
          </a:xfrm>
        </p:spPr>
        <p:txBody>
          <a:bodyPr/>
          <a:lstStyle/>
          <a:p>
            <a:pPr algn="ctr"/>
            <a:r>
              <a:rPr lang="fa-IR" altLang="zh-CN" sz="4000" dirty="0" smtClean="0">
                <a:solidFill>
                  <a:srgbClr val="002060"/>
                </a:solidFill>
                <a:cs typeface="B Titr" pitchFamily="2" charset="-78"/>
              </a:rPr>
              <a:t>بحث</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742950"/>
            <a:ext cx="8610600" cy="5505450"/>
          </a:xfrm>
        </p:spPr>
        <p:txBody>
          <a:bodyPr/>
          <a:lstStyle/>
          <a:p>
            <a:pPr algn="just" rtl="1">
              <a:buFont typeface="Wingdings" pitchFamily="2" charset="2"/>
              <a:buChar char="Ø"/>
            </a:pPr>
            <a:r>
              <a:rPr lang="fa-IR" altLang="en-US" sz="2800" dirty="0" smtClean="0">
                <a:solidFill>
                  <a:srgbClr val="220022"/>
                </a:solidFill>
                <a:cs typeface="B Zar" pitchFamily="2" charset="-78"/>
              </a:rPr>
              <a:t>در مطالعه حاضر 14 کودک با اختلال رشد مبتلا به عفونت هلیکوباکتر پیلوری تحت درمان استاندارد ریشه کنی طی یک ماه قرار گرفتند و در فواصل زمانی 3 ماه و 6 ماه پیگیری شدند. ن</a:t>
            </a:r>
          </a:p>
          <a:p>
            <a:pPr algn="just" rtl="1">
              <a:buFont typeface="Wingdings" pitchFamily="2" charset="2"/>
              <a:buChar char="Ø"/>
            </a:pPr>
            <a:r>
              <a:rPr lang="fa-IR" altLang="en-US" sz="2800" dirty="0" smtClean="0">
                <a:solidFill>
                  <a:srgbClr val="220022"/>
                </a:solidFill>
                <a:cs typeface="B Zar" pitchFamily="2" charset="-78"/>
              </a:rPr>
              <a:t>نتایج نشان داد که درمان ریشه کنی هلیکوباکتر پیلوری باعث افزایش معنادار شاخص های آنتروپومتریک وزن، قد و</a:t>
            </a:r>
            <a:r>
              <a:rPr lang="en-US" altLang="en-US" dirty="0" smtClean="0">
                <a:solidFill>
                  <a:srgbClr val="220022"/>
                </a:solidFill>
                <a:latin typeface="Times New Roman" pitchFamily="18" charset="0"/>
                <a:cs typeface="Times New Roman" pitchFamily="18" charset="0"/>
              </a:rPr>
              <a:t>BMI</a:t>
            </a:r>
            <a:r>
              <a:rPr lang="en-US" altLang="en-US" sz="2800" dirty="0" smtClean="0">
                <a:solidFill>
                  <a:srgbClr val="220022"/>
                </a:solidFill>
                <a:cs typeface="B Zar" pitchFamily="2" charset="-78"/>
              </a:rPr>
              <a:t> </a:t>
            </a:r>
            <a:r>
              <a:rPr lang="fa-IR" altLang="en-US" sz="2800" dirty="0" smtClean="0">
                <a:solidFill>
                  <a:srgbClr val="220022"/>
                </a:solidFill>
                <a:cs typeface="B Zar" pitchFamily="2" charset="-78"/>
              </a:rPr>
              <a:t> شد و بدین وسیله تأثیر قابل ملاحظه ای روی  بهبود روند رشد در کودکان با اختلال رشد داشت. این در حالی است که تفاوت معناداری بین متوسط تغییرات شاخص های آنتروپومتریک و متغیرهای سن، جنس و شدت بیماری یافت نگردید. </a:t>
            </a:r>
          </a:p>
          <a:p>
            <a:pPr algn="just" rtl="1">
              <a:buFont typeface="Wingdings" pitchFamily="2" charset="2"/>
              <a:buChar char="Ø"/>
            </a:pPr>
            <a:r>
              <a:rPr lang="fa-IR" altLang="en-US" sz="2800" dirty="0" smtClean="0">
                <a:solidFill>
                  <a:srgbClr val="220022"/>
                </a:solidFill>
                <a:cs typeface="B Zar" pitchFamily="2" charset="-78"/>
              </a:rPr>
              <a:t>این مسئله می تواند به علت عدم توزیع مناسب و ناهمگن بودن نسبت زیرگروه ها با یکدیگر باشد، به  گونه ای که نسبت مذکر به مؤنث و نسبت اختلال رشد خفیف به شدید به ترتیب 3 به 11 و 13 به 1 است که به همین دلیل یافته های مطالعه حاضر در ارتباط با متغیرهای جنس و شدت اختلال رشد چندان قابل تعمیم نیست. </a:t>
            </a: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76250" y="312821"/>
            <a:ext cx="8229600" cy="685800"/>
          </a:xfrm>
        </p:spPr>
        <p:txBody>
          <a:bodyPr/>
          <a:lstStyle/>
          <a:p>
            <a:pPr algn="ctr"/>
            <a:r>
              <a:rPr lang="fa-IR" altLang="zh-CN" sz="4000" dirty="0" smtClean="0">
                <a:solidFill>
                  <a:srgbClr val="002060"/>
                </a:solidFill>
                <a:cs typeface="B Titr" pitchFamily="2" charset="-78"/>
              </a:rPr>
              <a:t>بحث</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323474"/>
            <a:ext cx="8430126" cy="4924925"/>
          </a:xfrm>
        </p:spPr>
        <p:txBody>
          <a:bodyPr/>
          <a:lstStyle/>
          <a:p>
            <a:pPr algn="just" rtl="1">
              <a:buFont typeface="Wingdings" pitchFamily="2" charset="2"/>
              <a:buChar char="Ø"/>
            </a:pPr>
            <a:r>
              <a:rPr lang="fa-IR" altLang="en-US" sz="2800" dirty="0" smtClean="0">
                <a:solidFill>
                  <a:srgbClr val="220022"/>
                </a:solidFill>
                <a:cs typeface="B Zar" pitchFamily="2" charset="-78"/>
              </a:rPr>
              <a:t>این محدودیت مطالعه ناشی از تعداد کم کودکان واجد شرایط ورود به مطالعه و عدم همکاری لازم نمونه های پژوهش جهت پیگیری بود. با این وجود، نتایج به دست آمده از مطالعه حاضر، فرضیه های مطرح شده پیرامون تأثیر عفونت هلیکوباکترپیلوری بر روند رشد و وزن گیری کودکان را اثبات نمود. </a:t>
            </a:r>
          </a:p>
          <a:p>
            <a:pPr algn="just" rtl="1">
              <a:buFont typeface="Wingdings" pitchFamily="2" charset="2"/>
              <a:buChar char="Ø"/>
            </a:pPr>
            <a:r>
              <a:rPr lang="fa-IR" altLang="zh-CN" sz="2800" dirty="0" smtClean="0">
                <a:latin typeface="Times New Roman" pitchFamily="18" charset="0"/>
                <a:cs typeface="B Zar" pitchFamily="2" charset="-78"/>
              </a:rPr>
              <a:t>سایر محققان نیز در مطالعات خود به نتایج مشابه و متفاوتی دست یافتند.</a:t>
            </a:r>
            <a:endParaRPr lang="en-US" altLang="zh-CN" sz="2800" dirty="0" smtClean="0">
              <a:latin typeface="Times New Roman" pitchFamily="18" charset="0"/>
              <a:cs typeface="B Zar" pitchFamily="2" charset="-78"/>
            </a:endParaRPr>
          </a:p>
          <a:p>
            <a:pPr algn="just" rtl="1">
              <a:buFont typeface="Wingdings" pitchFamily="2" charset="2"/>
              <a:buChar char="Ø"/>
            </a:pPr>
            <a:r>
              <a:rPr lang="en-US" altLang="zh-CN" dirty="0" smtClean="0">
                <a:latin typeface="Times New Roman" pitchFamily="18" charset="0"/>
                <a:cs typeface="B Zar" pitchFamily="2" charset="-78"/>
              </a:rPr>
              <a:t> </a:t>
            </a:r>
            <a:r>
              <a:rPr lang="en-US" altLang="zh-CN" dirty="0" err="1" smtClean="0">
                <a:latin typeface="Times New Roman" pitchFamily="18" charset="0"/>
                <a:cs typeface="B Zar" pitchFamily="2" charset="-78"/>
              </a:rPr>
              <a:t>Dehghani</a:t>
            </a:r>
            <a:r>
              <a:rPr lang="en-US" altLang="zh-CN" dirty="0" smtClean="0">
                <a:latin typeface="Times New Roman" pitchFamily="18" charset="0"/>
                <a:cs typeface="B Zar" pitchFamily="2" charset="-78"/>
              </a:rPr>
              <a:t> </a:t>
            </a:r>
            <a:r>
              <a:rPr lang="fa-IR" altLang="zh-CN" sz="2800" dirty="0" smtClean="0">
                <a:latin typeface="Times New Roman" pitchFamily="18" charset="0"/>
                <a:cs typeface="B Zar" pitchFamily="2" charset="-78"/>
              </a:rPr>
              <a:t>و همکاران در مطالعه خود پیرامون بررسی پارامترهای رشد در کودکان با علائم دیس پپسی و عفونت هلیکوباکتر پیلوری به این نتیجه رسیدند که هیچ ارتباط معناداری بین انحراف از میانگین محاسبه شده برای قد و</a:t>
            </a:r>
            <a:r>
              <a:rPr lang="en-US" altLang="zh-CN" dirty="0" smtClean="0">
                <a:latin typeface="Times New Roman" pitchFamily="18" charset="0"/>
                <a:cs typeface="B Zar" pitchFamily="2" charset="-78"/>
              </a:rPr>
              <a:t>BMI </a:t>
            </a:r>
            <a:r>
              <a:rPr lang="fa-IR" altLang="zh-CN" dirty="0" smtClean="0">
                <a:latin typeface="Times New Roman" pitchFamily="18" charset="0"/>
                <a:cs typeface="B Zar" pitchFamily="2" charset="-78"/>
              </a:rPr>
              <a:t> </a:t>
            </a:r>
            <a:r>
              <a:rPr lang="fa-IR" altLang="zh-CN" sz="2800" dirty="0" smtClean="0">
                <a:latin typeface="Times New Roman" pitchFamily="18" charset="0"/>
                <a:cs typeface="B Zar" pitchFamily="2" charset="-78"/>
              </a:rPr>
              <a:t>و عفونت هلیکوباکتر پیلوری وجود نداشت، که در تناقض با یافته های مطالعه حاضر است. </a:t>
            </a:r>
            <a:endParaRPr lang="fa-IR" altLang="zh-CN" sz="2800" dirty="0" smtClean="0">
              <a:solidFill>
                <a:schemeClr val="tx1"/>
              </a:solidFill>
              <a:latin typeface="Times New Roman" pitchFamily="18" charset="0"/>
              <a:cs typeface="B Zar" pitchFamily="2" charset="-78"/>
            </a:endParaRPr>
          </a:p>
        </p:txBody>
      </p:sp>
    </p:spTree>
  </p:cSld>
  <p:clrMapOvr>
    <a:masterClrMapping/>
  </p:clrMapOvr>
  <p:transition>
    <p:spli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500313" y="0"/>
            <a:ext cx="8229600" cy="685800"/>
          </a:xfrm>
        </p:spPr>
        <p:txBody>
          <a:bodyPr/>
          <a:lstStyle/>
          <a:p>
            <a:pPr algn="ctr"/>
            <a:r>
              <a:rPr lang="fa-IR" altLang="zh-CN" sz="4000" dirty="0" smtClean="0">
                <a:solidFill>
                  <a:srgbClr val="002060"/>
                </a:solidFill>
                <a:cs typeface="B Titr" pitchFamily="2" charset="-78"/>
              </a:rPr>
              <a:t>بحث</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770021"/>
            <a:ext cx="8430126" cy="5478379"/>
          </a:xfrm>
        </p:spPr>
        <p:txBody>
          <a:bodyPr/>
          <a:lstStyle/>
          <a:p>
            <a:pPr algn="just" rtl="1">
              <a:buFont typeface="Wingdings" pitchFamily="2" charset="2"/>
              <a:buChar char="Ø"/>
            </a:pPr>
            <a:r>
              <a:rPr lang="en-US" altLang="en-US" dirty="0" err="1" smtClean="0">
                <a:solidFill>
                  <a:srgbClr val="220022"/>
                </a:solidFill>
                <a:latin typeface="Times New Roman" pitchFamily="18" charset="0"/>
                <a:cs typeface="Times New Roman" pitchFamily="18" charset="0"/>
              </a:rPr>
              <a:t>Mera</a:t>
            </a:r>
            <a:r>
              <a:rPr lang="en-US" altLang="en-US" dirty="0" smtClean="0">
                <a:solidFill>
                  <a:srgbClr val="220022"/>
                </a:solidFill>
                <a:latin typeface="Times New Roman" pitchFamily="18" charset="0"/>
                <a:cs typeface="Times New Roman" pitchFamily="18" charset="0"/>
              </a:rPr>
              <a:t> </a:t>
            </a:r>
            <a:r>
              <a:rPr lang="fa-IR" altLang="en-US" dirty="0" smtClean="0">
                <a:solidFill>
                  <a:srgbClr val="220022"/>
                </a:solidFill>
                <a:latin typeface="Times New Roman" pitchFamily="18" charset="0"/>
                <a:cs typeface="Times New Roman" pitchFamily="18" charset="0"/>
              </a:rPr>
              <a:t> </a:t>
            </a:r>
            <a:r>
              <a:rPr lang="fa-IR" altLang="en-US" sz="2800" dirty="0" smtClean="0">
                <a:solidFill>
                  <a:srgbClr val="220022"/>
                </a:solidFill>
                <a:cs typeface="B Zar" pitchFamily="2" charset="-78"/>
              </a:rPr>
              <a:t>و همکاران نیز با بررسی اثرات طولانی مدت ریشه کنی هلیکوباکتر پیلوری روی رشد کودکان سنین مدرسه نشان دادند که ریشه کنی هلیکوباکتر پیلوری در طول زمان با اثر معناداری بر افزایش متوسط قد و وزن همراه بود. در نتیجه کودکانی که از نظر عفونت هلیکوباکتر پیلوری منفی بودند یا عفونت در آن ها ریشه کن شده است، به طور معناداری سریع تر از کودکانی که هلیکوباکتر مثبت باقی مانده بودند، رشد کردند</a:t>
            </a:r>
            <a:r>
              <a:rPr lang="en-US" altLang="en-US" sz="2800" dirty="0" smtClean="0">
                <a:solidFill>
                  <a:srgbClr val="220022"/>
                </a:solidFill>
                <a:cs typeface="B Zar" pitchFamily="2" charset="-78"/>
              </a:rPr>
              <a:t>.</a:t>
            </a:r>
            <a:r>
              <a:rPr lang="fa-IR" altLang="en-US" sz="2800" dirty="0" smtClean="0">
                <a:solidFill>
                  <a:srgbClr val="220022"/>
                </a:solidFill>
                <a:cs typeface="B Zar" pitchFamily="2" charset="-78"/>
              </a:rPr>
              <a:t>یافته های مطالعه فوق مؤید نتایج مطالعه حاضر است. </a:t>
            </a:r>
            <a:endParaRPr lang="en-US" altLang="en-US" sz="2800" dirty="0" smtClean="0">
              <a:solidFill>
                <a:srgbClr val="220022"/>
              </a:solidFill>
              <a:cs typeface="B Zar" pitchFamily="2" charset="-78"/>
            </a:endParaRPr>
          </a:p>
          <a:p>
            <a:pPr algn="just" rtl="1">
              <a:buFont typeface="Wingdings" pitchFamily="2" charset="2"/>
              <a:buChar char="Ø"/>
            </a:pPr>
            <a:r>
              <a:rPr lang="fa-IR" altLang="en-US" sz="2800" dirty="0" smtClean="0">
                <a:solidFill>
                  <a:srgbClr val="220022"/>
                </a:solidFill>
                <a:cs typeface="B Zar" pitchFamily="2" charset="-78"/>
              </a:rPr>
              <a:t>مطالعه</a:t>
            </a:r>
            <a:r>
              <a:rPr lang="en-US" altLang="en-US" dirty="0" smtClean="0">
                <a:solidFill>
                  <a:srgbClr val="220022"/>
                </a:solidFill>
                <a:latin typeface="Times New Roman" pitchFamily="18" charset="0"/>
                <a:cs typeface="Times New Roman" pitchFamily="18" charset="0"/>
              </a:rPr>
              <a:t>Goodman</a:t>
            </a:r>
            <a:r>
              <a:rPr lang="en-US" altLang="en-US" sz="2800" dirty="0" smtClean="0">
                <a:solidFill>
                  <a:srgbClr val="220022"/>
                </a:solidFill>
                <a:cs typeface="B Zar" pitchFamily="2" charset="-78"/>
              </a:rPr>
              <a:t> </a:t>
            </a:r>
            <a:r>
              <a:rPr lang="fa-IR" altLang="en-US" sz="2800" dirty="0" smtClean="0">
                <a:solidFill>
                  <a:srgbClr val="220022"/>
                </a:solidFill>
                <a:cs typeface="B Zar" pitchFamily="2" charset="-78"/>
              </a:rPr>
              <a:t> و همکاران در زمینه بررسی تأثیر هلیکوباکتر پیلوری بر سرعت رشد کودکان نشان داد که سرعت رشد در کودکان مبتلا به عفونت هلیکوباکترپیلوری به صورت میانگین کمتر از کودکان هلیکوباکترپیلوری منفی بوده است</a:t>
            </a:r>
            <a:r>
              <a:rPr lang="en-US" altLang="en-US" sz="2800" dirty="0" smtClean="0">
                <a:solidFill>
                  <a:srgbClr val="220022"/>
                </a:solidFill>
                <a:cs typeface="B Zar" pitchFamily="2" charset="-78"/>
              </a:rPr>
              <a:t>. </a:t>
            </a:r>
            <a:r>
              <a:rPr lang="fa-IR" altLang="en-US" sz="2800" dirty="0" smtClean="0">
                <a:solidFill>
                  <a:srgbClr val="220022"/>
                </a:solidFill>
                <a:cs typeface="B Zar" pitchFamily="2" charset="-78"/>
              </a:rPr>
              <a:t>یافته های مطالعه فوق همانند نتایج مطالعه حاضر تأیید نمود که عفونت هلیکوباکتر پیلوری در کودکان منجر به کاهش رشد می گردد و درمان ریشه کنی آن با افزایش معناداری در شاخص های رشد کودکان همراه است. </a:t>
            </a:r>
            <a:endParaRPr lang="fa-IR" altLang="zh-CN" sz="2800" dirty="0" smtClean="0">
              <a:solidFill>
                <a:schemeClr val="tx1"/>
              </a:solidFill>
              <a:latin typeface="Times New Roman" pitchFamily="18" charset="0"/>
              <a:cs typeface="B Zar" pitchFamily="2" charset="-78"/>
            </a:endParaRPr>
          </a:p>
        </p:txBody>
      </p:sp>
    </p:spTree>
  </p:cSld>
  <p:clrMapOvr>
    <a:masterClrMapping/>
  </p:clrMapOvr>
  <p:transition>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00CC"/>
                </a:solidFill>
                <a:cs typeface="B Titr" pitchFamily="2" charset="-78"/>
              </a:rPr>
              <a:t>مقدمه و بیان مسئله</a:t>
            </a:r>
            <a:endParaRPr lang="zh-CN" altLang="en-US" sz="4000" dirty="0" smtClean="0">
              <a:solidFill>
                <a:srgbClr val="0000CC"/>
              </a:solidFill>
              <a:cs typeface="B Titr" pitchFamily="2" charset="-78"/>
            </a:endParaRPr>
          </a:p>
        </p:txBody>
      </p:sp>
      <p:sp>
        <p:nvSpPr>
          <p:cNvPr id="4099" name="Content Placeholder 2"/>
          <p:cNvSpPr>
            <a:spLocks noGrp="1"/>
          </p:cNvSpPr>
          <p:nvPr>
            <p:ph idx="1"/>
          </p:nvPr>
        </p:nvSpPr>
        <p:spPr>
          <a:xfrm>
            <a:off x="304800" y="1254641"/>
            <a:ext cx="8458200" cy="5307419"/>
          </a:xfrm>
        </p:spPr>
        <p:txBody>
          <a:bodyPr/>
          <a:lstStyle/>
          <a:p>
            <a:pPr algn="just" rtl="1">
              <a:buFont typeface="Wingdings" pitchFamily="2" charset="2"/>
              <a:buChar char="Ø"/>
            </a:pPr>
            <a:r>
              <a:rPr lang="fa-IR" altLang="en-US" sz="2800" dirty="0" smtClean="0">
                <a:solidFill>
                  <a:srgbClr val="2A002A"/>
                </a:solidFill>
                <a:cs typeface="B Zar" pitchFamily="2" charset="-78"/>
              </a:rPr>
              <a:t>هليكوباكترپيلوري توزيع جهاني دارد و افراد با سطوح اجتماعي- اقتصادي مختلف را متأثر مي كند. شيوع اين عفونت ها و به تبع آن گاستريت، با توجه به مطالعات هيستولوژيكي و سرولوژيكي، با افزايش سن افزايش مي يابد. شيوع هليكوباكترپيلوري در آمريكا و ساير كشورهاي پيشرفته حدود 30% است و در كشورهاي در حال توسعه به بيش از 80% مي رسد. </a:t>
            </a:r>
          </a:p>
          <a:p>
            <a:pPr algn="just" rtl="1">
              <a:buFont typeface="Wingdings" pitchFamily="2" charset="2"/>
              <a:buChar char="Ø"/>
            </a:pPr>
            <a:r>
              <a:rPr lang="fa-IR" altLang="en-US" sz="2800" dirty="0" smtClean="0">
                <a:solidFill>
                  <a:srgbClr val="2A002A"/>
                </a:solidFill>
                <a:cs typeface="B Zar" pitchFamily="2" charset="-78"/>
              </a:rPr>
              <a:t>ميزان شيوع آن در آسيا نيز حدود 90% است(3). بيش از 93% از بيماران مبتلا به زخم دئودنوم و 80% مبتلايان به زخم معده مبتلا به عفونت هليكوباكترپيلوري مي باشند.</a:t>
            </a:r>
          </a:p>
          <a:p>
            <a:pPr algn="just" rtl="1">
              <a:buFont typeface="Wingdings" pitchFamily="2" charset="2"/>
              <a:buChar char="Ø"/>
            </a:pPr>
            <a:r>
              <a:rPr lang="fa-IR" altLang="zh-CN" sz="2800" dirty="0" smtClean="0">
                <a:cs typeface="B Zar" pitchFamily="2" charset="-78"/>
              </a:rPr>
              <a:t>به جز سن، ريسك فاكتور اصلي ديگر، سطح پايين اجتماعي- اقتصادي جامعه است، به گونه ای که شيوع کلي عفونت هلیکوباکتر پیلوری در کودکان کشورهاي پيشرفته، کمتر از ١٠% است اما در کشورهاي با وضعيت اقتصادي- اجتماعي پايين تر به ٣٠ تا ۴٠ درصد مي رسد. </a:t>
            </a:r>
            <a:endParaRPr lang="fa-IR" altLang="zh-CN" sz="2800" dirty="0" smtClean="0">
              <a:solidFill>
                <a:schemeClr val="tx1"/>
              </a:solidFill>
              <a:cs typeface="B Zar" pitchFamily="2" charset="-78"/>
            </a:endParaRP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500313" y="0"/>
            <a:ext cx="8229600" cy="685800"/>
          </a:xfrm>
        </p:spPr>
        <p:txBody>
          <a:bodyPr/>
          <a:lstStyle/>
          <a:p>
            <a:pPr algn="ctr"/>
            <a:r>
              <a:rPr lang="fa-IR" altLang="zh-CN" sz="4000" dirty="0" smtClean="0">
                <a:solidFill>
                  <a:srgbClr val="002060"/>
                </a:solidFill>
                <a:cs typeface="B Titr" pitchFamily="2" charset="-78"/>
              </a:rPr>
              <a:t>بحث</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770021"/>
            <a:ext cx="8430126" cy="5478379"/>
          </a:xfrm>
        </p:spPr>
        <p:txBody>
          <a:bodyPr/>
          <a:lstStyle/>
          <a:p>
            <a:pPr algn="just" rtl="1">
              <a:buFont typeface="Wingdings" pitchFamily="2" charset="2"/>
              <a:buChar char="Ø"/>
            </a:pPr>
            <a:r>
              <a:rPr lang="ar-SA" sz="2800" dirty="0" smtClean="0">
                <a:latin typeface="Times New Roman"/>
                <a:ea typeface="Times New Roman"/>
                <a:cs typeface="B Zar"/>
              </a:rPr>
              <a:t>اما در مطالعه</a:t>
            </a:r>
            <a:r>
              <a:rPr lang="ar-SA" sz="2800" dirty="0" smtClean="0">
                <a:solidFill>
                  <a:srgbClr val="000000"/>
                </a:solidFill>
                <a:latin typeface="Times New Roman"/>
                <a:ea typeface="Times New Roman"/>
                <a:cs typeface="B Zar"/>
              </a:rPr>
              <a:t> </a:t>
            </a:r>
            <a:r>
              <a:rPr lang="en-US" dirty="0" err="1" smtClean="0">
                <a:latin typeface="Times New Roman"/>
                <a:ea typeface="Times New Roman"/>
                <a:cs typeface="B Zar"/>
              </a:rPr>
              <a:t>Ozen</a:t>
            </a:r>
            <a:r>
              <a:rPr lang="en-US" dirty="0" smtClean="0">
                <a:latin typeface="B Zar"/>
                <a:ea typeface="Times New Roman"/>
              </a:rPr>
              <a:t> </a:t>
            </a:r>
            <a:r>
              <a:rPr lang="fa-IR" dirty="0" smtClean="0">
                <a:latin typeface="B Zar"/>
                <a:ea typeface="Times New Roman"/>
              </a:rPr>
              <a:t> </a:t>
            </a:r>
            <a:r>
              <a:rPr lang="fa-IR" sz="2800" dirty="0" smtClean="0">
                <a:latin typeface="Times New Roman"/>
                <a:ea typeface="Times New Roman"/>
                <a:cs typeface="B Zar"/>
              </a:rPr>
              <a:t>و همکاران هیچگونه ارتباط خاصی بین پارامترهای رشد و عفونت هلیکوباکترپیلوری مشاهده نگردید</a:t>
            </a:r>
            <a:r>
              <a:rPr lang="en-US" sz="2800" dirty="0" smtClean="0">
                <a:latin typeface="Times New Roman"/>
                <a:ea typeface="Times New Roman"/>
                <a:cs typeface="B Zar"/>
              </a:rPr>
              <a:t>.</a:t>
            </a:r>
            <a:endParaRPr lang="fa-IR" sz="2800" dirty="0" smtClean="0">
              <a:latin typeface="Times New Roman"/>
              <a:ea typeface="Times New Roman"/>
              <a:cs typeface="B Zar"/>
            </a:endParaRPr>
          </a:p>
          <a:p>
            <a:pPr algn="just" rtl="1">
              <a:buFont typeface="Wingdings" pitchFamily="2" charset="2"/>
              <a:buChar char="Ø"/>
            </a:pPr>
            <a:r>
              <a:rPr lang="fa-IR" sz="2800" dirty="0" smtClean="0">
                <a:latin typeface="Times New Roman"/>
                <a:ea typeface="Times New Roman"/>
                <a:cs typeface="B Zar"/>
              </a:rPr>
              <a:t> از سوی دیگر </a:t>
            </a:r>
            <a:r>
              <a:rPr lang="en-US" dirty="0" err="1" smtClean="0">
                <a:latin typeface="Times New Roman"/>
                <a:ea typeface="Times New Roman"/>
                <a:cs typeface="B Zar"/>
              </a:rPr>
              <a:t>Farid</a:t>
            </a:r>
            <a:r>
              <a:rPr lang="fa-IR" sz="2800" dirty="0" smtClean="0">
                <a:latin typeface="Times New Roman"/>
                <a:ea typeface="Times New Roman"/>
                <a:cs typeface="B Zar"/>
              </a:rPr>
              <a:t> و همکاران در مطالعه خود نشان دادند که عفونت هلیکوباکترپیلوری از طریق ابتلای کودکان به آنمی فقر آهن بر پارامترهای متفاوتی از رشد نظیر قد و وزن آن ها مؤثر بود.</a:t>
            </a:r>
            <a:endParaRPr lang="en-US" sz="2800" dirty="0" smtClean="0">
              <a:latin typeface="Times New Roman"/>
              <a:ea typeface="Times New Roman"/>
              <a:cs typeface="B Zar"/>
            </a:endParaRPr>
          </a:p>
          <a:p>
            <a:pPr algn="just" rtl="1">
              <a:buFont typeface="Wingdings" pitchFamily="2" charset="2"/>
              <a:buChar char="Ø"/>
            </a:pPr>
            <a:r>
              <a:rPr lang="ar-SA" sz="2800" dirty="0" smtClean="0">
                <a:latin typeface="Times New Roman"/>
                <a:ea typeface="Times New Roman"/>
                <a:cs typeface="B Zar"/>
              </a:rPr>
              <a:t> </a:t>
            </a:r>
            <a:r>
              <a:rPr lang="en-US" dirty="0" err="1" smtClean="0">
                <a:latin typeface="Times New Roman"/>
                <a:ea typeface="Times New Roman"/>
                <a:cs typeface="B Zar"/>
              </a:rPr>
              <a:t>Gulcan</a:t>
            </a:r>
            <a:r>
              <a:rPr lang="fa-IR" sz="2800" dirty="0" smtClean="0">
                <a:latin typeface="Times New Roman"/>
                <a:ea typeface="Times New Roman"/>
                <a:cs typeface="B Zar"/>
              </a:rPr>
              <a:t> </a:t>
            </a:r>
            <a:r>
              <a:rPr lang="ar-SA" sz="2800" dirty="0" smtClean="0">
                <a:latin typeface="Times New Roman"/>
                <a:ea typeface="Times New Roman"/>
                <a:cs typeface="B Zar"/>
              </a:rPr>
              <a:t>و همکاران نیز در مطالعه خود با بررسی تأثیر عفونت هلیکوباکترپیلوری روی رشد نشان دادند که مقادیر </a:t>
            </a:r>
            <a:r>
              <a:rPr lang="en-US" dirty="0" smtClean="0">
                <a:latin typeface="Times New Roman"/>
                <a:ea typeface="Times New Roman"/>
                <a:cs typeface="B Zar"/>
              </a:rPr>
              <a:t>BMI</a:t>
            </a:r>
            <a:r>
              <a:rPr lang="ar-SA" sz="2800" dirty="0" smtClean="0">
                <a:latin typeface="Times New Roman"/>
                <a:ea typeface="Times New Roman"/>
                <a:cs typeface="B Zar"/>
              </a:rPr>
              <a:t> در گروه های مبتلا به عفونت هلیکوباکتر پیلوری به طور معناداری از گروه های کنترل بدون علائم بیماری و مستقل از هلیکوباکتر پیلوری، پایین تر بود</a:t>
            </a:r>
            <a:r>
              <a:rPr lang="fa-IR" sz="2800" dirty="0" smtClean="0">
                <a:latin typeface="Times New Roman"/>
                <a:ea typeface="Times New Roman"/>
                <a:cs typeface="B Zar"/>
              </a:rPr>
              <a:t>.</a:t>
            </a:r>
          </a:p>
          <a:p>
            <a:pPr algn="just" rtl="1">
              <a:buFont typeface="Wingdings" pitchFamily="2" charset="2"/>
              <a:buChar char="Ø"/>
            </a:pPr>
            <a:r>
              <a:rPr lang="fa-IR" altLang="zh-CN" sz="2800" dirty="0" smtClean="0">
                <a:latin typeface="Times New Roman" pitchFamily="18" charset="0"/>
                <a:cs typeface="B Zar" pitchFamily="2" charset="-78"/>
              </a:rPr>
              <a:t>مطالعه</a:t>
            </a:r>
            <a:r>
              <a:rPr lang="en-US" altLang="zh-CN" dirty="0" smtClean="0">
                <a:latin typeface="Times New Roman" pitchFamily="18" charset="0"/>
                <a:cs typeface="B Zar" pitchFamily="2" charset="-78"/>
              </a:rPr>
              <a:t>Ramadan-Nasr </a:t>
            </a:r>
            <a:r>
              <a:rPr lang="fa-IR" altLang="zh-CN" sz="2800" dirty="0" smtClean="0">
                <a:latin typeface="Times New Roman" pitchFamily="18" charset="0"/>
                <a:cs typeface="B Zar" pitchFamily="2" charset="-78"/>
              </a:rPr>
              <a:t>و همکاران نیز نشان داد که درمان ریشه کنی هلیکوباکتر پیلوری با افزایش معناداری در قد و وزن کودکان همراه بود که با یافته های مطالعه حاضر همخوانی دارد و بیانگر تأثیر معنادار درمان ریشه کنی بر بهبود قد و وزن کودکان با اختلال رشد است. </a:t>
            </a:r>
            <a:endParaRPr lang="fa-IR" altLang="zh-CN" sz="2800" dirty="0" smtClean="0">
              <a:solidFill>
                <a:schemeClr val="tx1"/>
              </a:solidFill>
              <a:latin typeface="Times New Roman" pitchFamily="18" charset="0"/>
              <a:cs typeface="B Zar" pitchFamily="2" charset="-78"/>
            </a:endParaRPr>
          </a:p>
        </p:txBody>
      </p:sp>
    </p:spTree>
  </p:cSld>
  <p:clrMapOvr>
    <a:masterClrMapping/>
  </p:clrMapOvr>
  <p:transition>
    <p:spli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500313" y="0"/>
            <a:ext cx="8229600" cy="685800"/>
          </a:xfrm>
        </p:spPr>
        <p:txBody>
          <a:bodyPr/>
          <a:lstStyle/>
          <a:p>
            <a:pPr algn="ctr"/>
            <a:r>
              <a:rPr lang="fa-IR" altLang="zh-CN" sz="4000" dirty="0" smtClean="0">
                <a:solidFill>
                  <a:srgbClr val="002060"/>
                </a:solidFill>
                <a:cs typeface="B Titr" pitchFamily="2" charset="-78"/>
              </a:rPr>
              <a:t>بحث</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625643"/>
            <a:ext cx="8839200" cy="5622758"/>
          </a:xfrm>
        </p:spPr>
        <p:txBody>
          <a:bodyPr/>
          <a:lstStyle/>
          <a:p>
            <a:pPr algn="just" rtl="1">
              <a:buFont typeface="Wingdings" pitchFamily="2" charset="2"/>
              <a:buChar char="Ø"/>
            </a:pPr>
            <a:r>
              <a:rPr lang="fa-IR" sz="2800" dirty="0" smtClean="0">
                <a:latin typeface="Times New Roman"/>
                <a:ea typeface="Times New Roman"/>
                <a:cs typeface="B Zar"/>
              </a:rPr>
              <a:t>از </a:t>
            </a:r>
            <a:r>
              <a:rPr lang="ar-SA" sz="2800" dirty="0" smtClean="0">
                <a:latin typeface="Times New Roman"/>
                <a:ea typeface="Times New Roman"/>
                <a:cs typeface="B Zar"/>
              </a:rPr>
              <a:t>سوی دیگر مطالعه</a:t>
            </a:r>
            <a:r>
              <a:rPr lang="en-US" dirty="0" err="1" smtClean="0">
                <a:latin typeface="Times New Roman"/>
                <a:ea typeface="Times New Roman"/>
                <a:cs typeface="B Zar"/>
              </a:rPr>
              <a:t>Soylu</a:t>
            </a:r>
            <a:r>
              <a:rPr lang="en-US" sz="2800" dirty="0" smtClean="0">
                <a:latin typeface="Times New Roman"/>
                <a:ea typeface="Times New Roman"/>
                <a:cs typeface="B Zar"/>
              </a:rPr>
              <a:t> </a:t>
            </a:r>
            <a:r>
              <a:rPr lang="fa-IR" sz="2800" dirty="0" smtClean="0">
                <a:latin typeface="Times New Roman"/>
                <a:ea typeface="Times New Roman"/>
                <a:cs typeface="B Zar"/>
              </a:rPr>
              <a:t> </a:t>
            </a:r>
            <a:r>
              <a:rPr lang="ar-SA" sz="2800" dirty="0" smtClean="0">
                <a:latin typeface="Times New Roman"/>
                <a:ea typeface="Times New Roman"/>
                <a:cs typeface="B Zar"/>
              </a:rPr>
              <a:t>و همکاران نشان داد که عفونت هلیکوباکتر پیلوری در بروز سوءتغذیه و اختلال رشد کودکان مبتلا به دیس پپسی خیلی مؤثر نیست، اما به علت کاهش مقدار کالری مصرفی روزانه عفونت هلیکوباکترپیلوری ممکن است به عنوان عامل مهمی در ایجاد دیس پپسی باعث بروز سوءتغذیه شود</a:t>
            </a:r>
            <a:r>
              <a:rPr lang="fa-IR" sz="2800" dirty="0" smtClean="0">
                <a:latin typeface="Times New Roman"/>
                <a:ea typeface="Times New Roman"/>
                <a:cs typeface="B Zar"/>
              </a:rPr>
              <a:t>.</a:t>
            </a:r>
            <a:endParaRPr lang="en-US" dirty="0" smtClean="0">
              <a:latin typeface="Times New Roman"/>
              <a:ea typeface="Times New Roman"/>
              <a:cs typeface="B Zar"/>
            </a:endParaRPr>
          </a:p>
          <a:p>
            <a:pPr algn="just" rtl="1">
              <a:buFont typeface="Wingdings" pitchFamily="2" charset="2"/>
              <a:buChar char="Ø"/>
            </a:pPr>
            <a:r>
              <a:rPr lang="en-US" sz="2800" dirty="0" smtClean="0">
                <a:latin typeface="Times New Roman"/>
                <a:ea typeface="Times New Roman"/>
                <a:cs typeface="B Zar"/>
              </a:rPr>
              <a:t> </a:t>
            </a:r>
            <a:r>
              <a:rPr lang="en-US" dirty="0" smtClean="0">
                <a:latin typeface="Times New Roman"/>
                <a:ea typeface="Times New Roman"/>
                <a:cs typeface="B Zar"/>
              </a:rPr>
              <a:t>Yang </a:t>
            </a:r>
            <a:r>
              <a:rPr lang="ar-SA" sz="2800" dirty="0" smtClean="0">
                <a:latin typeface="Times New Roman"/>
                <a:ea typeface="Times New Roman"/>
                <a:cs typeface="B Zar"/>
              </a:rPr>
              <a:t>و همکاران نیز با مطالعه خود نشان داد که عفونت هلیکوباکتر پیلوری در کودکان، قبل از سن بلوغ ممکن است سبب بروز کمبود آهن و اختلالات رشدی شود</a:t>
            </a:r>
            <a:r>
              <a:rPr lang="fa-IR" sz="2800" dirty="0" smtClean="0">
                <a:latin typeface="Times New Roman"/>
                <a:ea typeface="Times New Roman"/>
                <a:cs typeface="B Zar"/>
              </a:rPr>
              <a:t>.</a:t>
            </a:r>
          </a:p>
          <a:p>
            <a:pPr algn="just" rtl="1">
              <a:buFont typeface="Wingdings" pitchFamily="2" charset="2"/>
              <a:buChar char="Ø"/>
            </a:pPr>
            <a:r>
              <a:rPr lang="ar-SA" sz="2800" dirty="0" smtClean="0">
                <a:latin typeface="Times New Roman"/>
                <a:ea typeface="Times New Roman"/>
                <a:cs typeface="B Zar"/>
              </a:rPr>
              <a:t>به طور کلی رشد کودکان فرآیند پیچیده ای است و بستگی به عواملی نظیر تغذیه، وضعیت اجتماعی- اقتصادی و عفونت همزمان دارد که ممکن است با ابتلا یا استمرار عفونت هلیکوباکترپیلوری مرتبط باشد. از این رو، تخمین دقیق تأثیر عفونت هلیکوباکتر پیلوری بر روند رشد به دلیل عوامل مخدوش کننده متعدد،  چندان میسر نیست و بسیاری از این عوامل در مطالعات مختلف به اندازه کافی کنترل نشده اند</a:t>
            </a:r>
            <a:r>
              <a:rPr lang="fa-IR" sz="2800" dirty="0" smtClean="0">
                <a:latin typeface="Times New Roman"/>
                <a:ea typeface="Times New Roman"/>
                <a:cs typeface="B Zar"/>
              </a:rPr>
              <a:t>. </a:t>
            </a:r>
            <a:r>
              <a:rPr lang="ar-SA" sz="2800" dirty="0" smtClean="0">
                <a:latin typeface="Times New Roman"/>
                <a:ea typeface="Times New Roman"/>
                <a:cs typeface="B Zar"/>
              </a:rPr>
              <a:t>به همین دلیل، مطالعات مختلف، نتایج متفاوت و بعضاً ضد و نقیضی را به دنبال داشته است. </a:t>
            </a:r>
          </a:p>
        </p:txBody>
      </p:sp>
    </p:spTree>
  </p:cSld>
  <p:clrMapOvr>
    <a:masterClrMapping/>
  </p:clrMapOvr>
  <p:transition>
    <p:spli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500313" y="0"/>
            <a:ext cx="8229600" cy="685800"/>
          </a:xfrm>
        </p:spPr>
        <p:txBody>
          <a:bodyPr/>
          <a:lstStyle/>
          <a:p>
            <a:pPr algn="ctr"/>
            <a:r>
              <a:rPr lang="fa-IR" altLang="zh-CN" sz="4000" dirty="0" smtClean="0">
                <a:solidFill>
                  <a:srgbClr val="002060"/>
                </a:solidFill>
                <a:cs typeface="B Titr" pitchFamily="2" charset="-78"/>
              </a:rPr>
              <a:t>بحث</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770021"/>
            <a:ext cx="8430126" cy="5478379"/>
          </a:xfrm>
        </p:spPr>
        <p:txBody>
          <a:bodyPr/>
          <a:lstStyle/>
          <a:p>
            <a:pPr algn="just" rtl="1">
              <a:buFont typeface="Wingdings" pitchFamily="2" charset="2"/>
              <a:buChar char="Ø"/>
            </a:pPr>
            <a:r>
              <a:rPr lang="ar-SA" sz="2800" dirty="0" smtClean="0">
                <a:latin typeface="Times New Roman"/>
                <a:ea typeface="Times New Roman"/>
                <a:cs typeface="B Zar"/>
              </a:rPr>
              <a:t>علاوه بر یافته های فوق، بر اساس نتایج مطالعه حاضر، میزان شیوع عفونت هلیکوباکتر پیلوری نیز در جمعیت کودکان، 23% بود.  </a:t>
            </a:r>
            <a:endParaRPr lang="fa-IR" sz="2800" dirty="0" smtClean="0">
              <a:latin typeface="Times New Roman"/>
              <a:ea typeface="Times New Roman"/>
              <a:cs typeface="B Zar"/>
            </a:endParaRPr>
          </a:p>
          <a:p>
            <a:pPr algn="just" rtl="1">
              <a:buFont typeface="Wingdings" pitchFamily="2" charset="2"/>
              <a:buChar char="Ø"/>
            </a:pPr>
            <a:r>
              <a:rPr lang="ar-SA" sz="2800" dirty="0" smtClean="0">
                <a:latin typeface="Times New Roman"/>
                <a:ea typeface="Times New Roman"/>
                <a:cs typeface="B Zar"/>
              </a:rPr>
              <a:t>در مطالعه</a:t>
            </a:r>
            <a:r>
              <a:rPr lang="en-US" dirty="0" err="1" smtClean="0">
                <a:latin typeface="Times New Roman"/>
                <a:ea typeface="Times New Roman"/>
                <a:cs typeface="B Zar"/>
              </a:rPr>
              <a:t>Dehghani</a:t>
            </a:r>
            <a:r>
              <a:rPr lang="en-US" sz="2800" dirty="0" smtClean="0">
                <a:latin typeface="Times New Roman"/>
                <a:ea typeface="Times New Roman"/>
                <a:cs typeface="B Zar"/>
              </a:rPr>
              <a:t> </a:t>
            </a:r>
            <a:r>
              <a:rPr lang="fa-IR" sz="2800" dirty="0" smtClean="0">
                <a:latin typeface="Times New Roman"/>
                <a:ea typeface="Times New Roman"/>
                <a:cs typeface="B Zar"/>
              </a:rPr>
              <a:t> </a:t>
            </a:r>
            <a:r>
              <a:rPr lang="ar-SA" sz="2800" dirty="0" smtClean="0">
                <a:latin typeface="Times New Roman"/>
                <a:ea typeface="Times New Roman"/>
                <a:cs typeface="B Zar"/>
              </a:rPr>
              <a:t>و همکاران در سال 2013، میزان شیوع عفونت هلیکوباکتر پیلوری </a:t>
            </a:r>
            <a:r>
              <a:rPr lang="fa-IR" sz="2800" dirty="0" smtClean="0">
                <a:latin typeface="Times New Roman"/>
                <a:ea typeface="Times New Roman"/>
                <a:cs typeface="B Zar"/>
              </a:rPr>
              <a:t>52</a:t>
            </a:r>
            <a:r>
              <a:rPr lang="ar-SA" sz="2800" dirty="0" smtClean="0">
                <a:latin typeface="Times New Roman"/>
                <a:ea typeface="Times New Roman"/>
                <a:cs typeface="B Zar"/>
              </a:rPr>
              <a:t>/2% به دست آمد</a:t>
            </a:r>
            <a:r>
              <a:rPr lang="fa-IR" sz="2800" dirty="0" smtClean="0">
                <a:latin typeface="Times New Roman"/>
                <a:ea typeface="Times New Roman"/>
                <a:cs typeface="B Zar"/>
              </a:rPr>
              <a:t> </a:t>
            </a:r>
            <a:r>
              <a:rPr lang="ar-SA" sz="2800" dirty="0" smtClean="0">
                <a:latin typeface="Times New Roman"/>
                <a:ea typeface="Times New Roman"/>
                <a:cs typeface="B Zar"/>
              </a:rPr>
              <a:t>که بیش از میزان به دست آمده از مطالعه حاضر بود. </a:t>
            </a:r>
            <a:endParaRPr lang="fa-IR" sz="2800" dirty="0" smtClean="0">
              <a:latin typeface="Times New Roman"/>
              <a:ea typeface="Times New Roman"/>
              <a:cs typeface="B Zar"/>
            </a:endParaRPr>
          </a:p>
          <a:p>
            <a:pPr algn="just" rtl="1">
              <a:buFont typeface="Wingdings" pitchFamily="2" charset="2"/>
              <a:buChar char="Ø"/>
            </a:pPr>
            <a:r>
              <a:rPr lang="ar-SA" sz="2800" dirty="0" smtClean="0">
                <a:latin typeface="Times New Roman"/>
                <a:ea typeface="Times New Roman"/>
                <a:cs typeface="B Zar"/>
              </a:rPr>
              <a:t>در مطالعه </a:t>
            </a:r>
            <a:r>
              <a:rPr lang="en-US" dirty="0" err="1" smtClean="0">
                <a:latin typeface="Times New Roman"/>
                <a:ea typeface="Times New Roman"/>
                <a:cs typeface="B Zar"/>
              </a:rPr>
              <a:t>Moradi</a:t>
            </a:r>
            <a:r>
              <a:rPr lang="en-US" dirty="0" smtClean="0">
                <a:latin typeface="Times New Roman"/>
                <a:ea typeface="Times New Roman"/>
                <a:cs typeface="B Zar"/>
              </a:rPr>
              <a:t> </a:t>
            </a:r>
            <a:r>
              <a:rPr lang="ar-SA" sz="2800" dirty="0" smtClean="0">
                <a:latin typeface="Times New Roman"/>
                <a:ea typeface="Times New Roman"/>
                <a:cs typeface="B Zar"/>
              </a:rPr>
              <a:t>و</a:t>
            </a:r>
            <a:r>
              <a:rPr lang="en-US" dirty="0" err="1" smtClean="0">
                <a:latin typeface="Times New Roman"/>
                <a:ea typeface="Times New Roman"/>
                <a:cs typeface="B Zar"/>
              </a:rPr>
              <a:t>Rashidi</a:t>
            </a:r>
            <a:r>
              <a:rPr lang="en-US" dirty="0" smtClean="0">
                <a:latin typeface="Times New Roman"/>
                <a:ea typeface="Times New Roman"/>
                <a:cs typeface="B Zar"/>
              </a:rPr>
              <a:t>-Pour </a:t>
            </a:r>
            <a:r>
              <a:rPr lang="fa-IR" dirty="0" smtClean="0">
                <a:latin typeface="Times New Roman"/>
                <a:ea typeface="Times New Roman"/>
                <a:cs typeface="B Zar"/>
              </a:rPr>
              <a:t> </a:t>
            </a:r>
            <a:r>
              <a:rPr lang="ar-SA" sz="2800" dirty="0" smtClean="0">
                <a:latin typeface="Times New Roman"/>
                <a:ea typeface="Times New Roman"/>
                <a:cs typeface="B Zar"/>
              </a:rPr>
              <a:t>در سال 1378 در سمنان شیوع عفونت هلیکوباکتر پیلوری در دهه اول زندگی 22% بود</a:t>
            </a:r>
            <a:r>
              <a:rPr lang="fa-IR" sz="2800" dirty="0" smtClean="0">
                <a:latin typeface="Times New Roman"/>
                <a:ea typeface="Times New Roman"/>
                <a:cs typeface="B Zar"/>
              </a:rPr>
              <a:t> </a:t>
            </a:r>
            <a:r>
              <a:rPr lang="ar-SA" sz="2800" dirty="0" smtClean="0">
                <a:latin typeface="Times New Roman"/>
                <a:ea typeface="Times New Roman"/>
                <a:cs typeface="B Zar"/>
              </a:rPr>
              <a:t>که تقریباً مشابه مطالعه حاضر بود. </a:t>
            </a:r>
            <a:endParaRPr lang="fa-IR" sz="2800" dirty="0" smtClean="0">
              <a:latin typeface="Times New Roman"/>
              <a:ea typeface="Times New Roman"/>
              <a:cs typeface="B Zar"/>
            </a:endParaRPr>
          </a:p>
          <a:p>
            <a:pPr algn="just" rtl="1">
              <a:buFont typeface="Wingdings" pitchFamily="2" charset="2"/>
              <a:buChar char="Ø"/>
            </a:pPr>
            <a:r>
              <a:rPr lang="ar-SA" sz="2800" dirty="0" smtClean="0">
                <a:latin typeface="Times New Roman"/>
                <a:ea typeface="Times New Roman"/>
                <a:cs typeface="B Zar"/>
              </a:rPr>
              <a:t>در مطالعه </a:t>
            </a:r>
            <a:r>
              <a:rPr lang="en-US" dirty="0" smtClean="0">
                <a:latin typeface="Times New Roman"/>
                <a:ea typeface="Times New Roman"/>
                <a:cs typeface="B Zar"/>
              </a:rPr>
              <a:t>Baba-</a:t>
            </a:r>
            <a:r>
              <a:rPr lang="en-US" dirty="0" err="1" smtClean="0">
                <a:latin typeface="Times New Roman"/>
                <a:ea typeface="Times New Roman"/>
                <a:cs typeface="B Zar"/>
              </a:rPr>
              <a:t>Mahmoodi</a:t>
            </a:r>
            <a:r>
              <a:rPr lang="en-US" sz="2800" dirty="0" smtClean="0">
                <a:latin typeface="Times New Roman"/>
                <a:ea typeface="Times New Roman"/>
                <a:cs typeface="B Zar"/>
              </a:rPr>
              <a:t> </a:t>
            </a:r>
            <a:r>
              <a:rPr lang="ar-SA" sz="2800" dirty="0" smtClean="0">
                <a:latin typeface="Times New Roman"/>
                <a:ea typeface="Times New Roman"/>
                <a:cs typeface="B Zar"/>
              </a:rPr>
              <a:t>و همکاران در سال 1380 در ساری نیز عفونت </a:t>
            </a:r>
            <a:r>
              <a:rPr lang="fa-IR" sz="2800" dirty="0" smtClean="0">
                <a:latin typeface="Times New Roman"/>
                <a:ea typeface="Times New Roman"/>
                <a:cs typeface="B Zar"/>
              </a:rPr>
              <a:t>64</a:t>
            </a:r>
            <a:r>
              <a:rPr lang="ar-SA" sz="2800" dirty="0" smtClean="0">
                <a:latin typeface="Times New Roman"/>
                <a:ea typeface="Times New Roman"/>
                <a:cs typeface="B Zar"/>
              </a:rPr>
              <a:t>/</a:t>
            </a:r>
            <a:r>
              <a:rPr lang="fa-IR" sz="2800" dirty="0" smtClean="0">
                <a:latin typeface="Times New Roman"/>
                <a:ea typeface="Times New Roman"/>
                <a:cs typeface="B Zar"/>
              </a:rPr>
              <a:t>2</a:t>
            </a:r>
            <a:r>
              <a:rPr lang="ar-SA" sz="2800" dirty="0" smtClean="0">
                <a:latin typeface="Times New Roman"/>
                <a:ea typeface="Times New Roman"/>
                <a:cs typeface="B Zar"/>
              </a:rPr>
              <a:t>% </a:t>
            </a:r>
            <a:r>
              <a:rPr lang="fa-IR" sz="2800" dirty="0" smtClean="0">
                <a:latin typeface="Times New Roman"/>
                <a:ea typeface="Times New Roman"/>
                <a:cs typeface="B Zar"/>
              </a:rPr>
              <a:t>بود </a:t>
            </a:r>
            <a:r>
              <a:rPr lang="ar-SA" sz="2800" dirty="0" smtClean="0">
                <a:latin typeface="Times New Roman"/>
                <a:ea typeface="Times New Roman"/>
                <a:cs typeface="B Zar"/>
              </a:rPr>
              <a:t>که بیش از میزان شیوع عفونت در مطالعه حاضر بود اما در مطالعه </a:t>
            </a:r>
            <a:r>
              <a:rPr lang="en-US" dirty="0" err="1" smtClean="0">
                <a:latin typeface="Times New Roman"/>
                <a:ea typeface="Times New Roman"/>
                <a:cs typeface="B Zar"/>
              </a:rPr>
              <a:t>Farhadi</a:t>
            </a:r>
            <a:r>
              <a:rPr lang="en-US" sz="2800" dirty="0" smtClean="0">
                <a:latin typeface="Times New Roman"/>
                <a:ea typeface="Times New Roman"/>
                <a:cs typeface="B Zar"/>
              </a:rPr>
              <a:t> </a:t>
            </a:r>
            <a:r>
              <a:rPr lang="fa-IR" sz="2800" dirty="0" smtClean="0">
                <a:latin typeface="Times New Roman"/>
                <a:ea typeface="Times New Roman"/>
                <a:cs typeface="B Zar"/>
              </a:rPr>
              <a:t> </a:t>
            </a:r>
            <a:r>
              <a:rPr lang="ar-SA" sz="2800" dirty="0" smtClean="0">
                <a:latin typeface="Times New Roman"/>
                <a:ea typeface="Times New Roman"/>
                <a:cs typeface="B Zar"/>
              </a:rPr>
              <a:t>و </a:t>
            </a:r>
            <a:r>
              <a:rPr lang="en-US" dirty="0" err="1" smtClean="0">
                <a:latin typeface="Times New Roman"/>
                <a:ea typeface="Times New Roman"/>
                <a:cs typeface="B Zar"/>
              </a:rPr>
              <a:t>Kosarian</a:t>
            </a:r>
            <a:r>
              <a:rPr lang="en-US" dirty="0" smtClean="0">
                <a:latin typeface="Times New Roman"/>
                <a:ea typeface="Times New Roman"/>
                <a:cs typeface="B Zar"/>
              </a:rPr>
              <a:t> </a:t>
            </a:r>
            <a:r>
              <a:rPr lang="ar-SA" sz="2800" dirty="0" smtClean="0">
                <a:latin typeface="Times New Roman"/>
                <a:ea typeface="Times New Roman"/>
                <a:cs typeface="B Zar"/>
              </a:rPr>
              <a:t>در سال 1378 در ساری میزان شیوع هلیکوباکتر پیلوری در میان دانش آموزان </a:t>
            </a:r>
            <a:r>
              <a:rPr lang="fa-IR" sz="2800" dirty="0" smtClean="0">
                <a:latin typeface="Times New Roman"/>
                <a:ea typeface="Times New Roman"/>
                <a:cs typeface="B Zar"/>
              </a:rPr>
              <a:t>19</a:t>
            </a:r>
            <a:r>
              <a:rPr lang="ar-SA" sz="2800" dirty="0" smtClean="0">
                <a:latin typeface="Times New Roman"/>
                <a:ea typeface="Times New Roman"/>
                <a:cs typeface="B Zar"/>
              </a:rPr>
              <a:t>/</a:t>
            </a:r>
            <a:r>
              <a:rPr lang="fa-IR" sz="2800" dirty="0" smtClean="0">
                <a:latin typeface="Times New Roman"/>
                <a:ea typeface="Times New Roman"/>
                <a:cs typeface="B Zar"/>
              </a:rPr>
              <a:t>2</a:t>
            </a:r>
            <a:r>
              <a:rPr lang="ar-SA" sz="2800" dirty="0" smtClean="0">
                <a:latin typeface="Times New Roman"/>
                <a:ea typeface="Times New Roman"/>
                <a:cs typeface="B Zar"/>
              </a:rPr>
              <a:t>% بود</a:t>
            </a:r>
            <a:r>
              <a:rPr lang="fa-IR" sz="2800" dirty="0" smtClean="0">
                <a:latin typeface="Times New Roman"/>
                <a:ea typeface="Times New Roman"/>
                <a:cs typeface="B Zar"/>
              </a:rPr>
              <a:t> </a:t>
            </a:r>
            <a:r>
              <a:rPr lang="ar-SA" sz="2800" dirty="0" smtClean="0">
                <a:latin typeface="Times New Roman"/>
                <a:ea typeface="Times New Roman"/>
                <a:cs typeface="B Zar"/>
              </a:rPr>
              <a:t>که کمتر از یافته مطالعه حاضر بود. </a:t>
            </a:r>
            <a:endParaRPr lang="fa-IR" altLang="zh-CN" sz="2800" dirty="0" smtClean="0">
              <a:solidFill>
                <a:schemeClr val="tx1"/>
              </a:solidFill>
              <a:latin typeface="Times New Roman" pitchFamily="18" charset="0"/>
              <a:cs typeface="B Zar" pitchFamily="2" charset="-78"/>
            </a:endParaRPr>
          </a:p>
        </p:txBody>
      </p:sp>
    </p:spTree>
  </p:cSld>
  <p:clrMapOvr>
    <a:masterClrMapping/>
  </p:clrMapOvr>
  <p:transition>
    <p:spli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500313" y="0"/>
            <a:ext cx="8229600" cy="685800"/>
          </a:xfrm>
        </p:spPr>
        <p:txBody>
          <a:bodyPr/>
          <a:lstStyle/>
          <a:p>
            <a:pPr algn="ctr"/>
            <a:r>
              <a:rPr lang="fa-IR" altLang="zh-CN" sz="4000" dirty="0" smtClean="0">
                <a:solidFill>
                  <a:srgbClr val="002060"/>
                </a:solidFill>
                <a:cs typeface="B Titr" pitchFamily="2" charset="-78"/>
              </a:rPr>
              <a:t>بحث</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232610" y="818147"/>
            <a:ext cx="8839201" cy="5622759"/>
          </a:xfrm>
        </p:spPr>
        <p:txBody>
          <a:bodyPr/>
          <a:lstStyle/>
          <a:p>
            <a:pPr algn="just" rtl="1">
              <a:buFont typeface="Wingdings" pitchFamily="2" charset="2"/>
              <a:buChar char="Ø"/>
            </a:pPr>
            <a:r>
              <a:rPr lang="ar-SA" sz="2800" dirty="0" smtClean="0">
                <a:latin typeface="Times New Roman"/>
                <a:ea typeface="Times New Roman"/>
                <a:cs typeface="B Zar"/>
              </a:rPr>
              <a:t>در مطالعه </a:t>
            </a:r>
            <a:r>
              <a:rPr lang="en-US" dirty="0" err="1" smtClean="0">
                <a:latin typeface="Times New Roman"/>
                <a:ea typeface="Times New Roman"/>
                <a:cs typeface="B Zar"/>
              </a:rPr>
              <a:t>Zahedi</a:t>
            </a:r>
            <a:r>
              <a:rPr lang="fa-IR" dirty="0" smtClean="0">
                <a:latin typeface="Times New Roman"/>
                <a:ea typeface="Times New Roman"/>
                <a:cs typeface="B Zar"/>
              </a:rPr>
              <a:t> </a:t>
            </a:r>
            <a:r>
              <a:rPr lang="ar-SA" sz="2800" dirty="0" smtClean="0">
                <a:latin typeface="Times New Roman"/>
                <a:ea typeface="Times New Roman"/>
                <a:cs typeface="B Zar"/>
              </a:rPr>
              <a:t>و همکاران در سال 1378 در کرمان میزان شیوع هلیکوباکتر پیلوری در میان مراجعه کنندگان به مراکز بهداشت </a:t>
            </a:r>
            <a:r>
              <a:rPr lang="fa-IR" sz="2800" dirty="0" smtClean="0">
                <a:latin typeface="Times New Roman"/>
                <a:ea typeface="Times New Roman"/>
                <a:cs typeface="B Zar"/>
              </a:rPr>
              <a:t>61</a:t>
            </a:r>
            <a:r>
              <a:rPr lang="ar-SA" sz="2800" dirty="0" smtClean="0">
                <a:latin typeface="Times New Roman"/>
                <a:ea typeface="Times New Roman"/>
                <a:cs typeface="B Zar"/>
              </a:rPr>
              <a:t>/6% </a:t>
            </a:r>
            <a:r>
              <a:rPr lang="fa-IR" sz="2800" dirty="0" smtClean="0">
                <a:latin typeface="Times New Roman"/>
                <a:ea typeface="Times New Roman"/>
                <a:cs typeface="B Zar"/>
              </a:rPr>
              <a:t>بود </a:t>
            </a:r>
            <a:r>
              <a:rPr lang="ar-SA" sz="2800" dirty="0" smtClean="0">
                <a:latin typeface="Times New Roman"/>
                <a:ea typeface="Times New Roman"/>
                <a:cs typeface="B Zar"/>
              </a:rPr>
              <a:t>که بیش از میزان شیوع عفونت در مطالعه حاضر بود. در سایر کشورهای جهان نیز آمارهای مختلفی پیرامون میزان شیوع عفونت هلیکوباکتر پیلوری ارائه شده است. </a:t>
            </a:r>
            <a:endParaRPr lang="fa-IR" sz="2800" dirty="0" smtClean="0">
              <a:latin typeface="Times New Roman"/>
              <a:ea typeface="Times New Roman"/>
              <a:cs typeface="B Zar"/>
            </a:endParaRPr>
          </a:p>
          <a:p>
            <a:pPr algn="just" rtl="1">
              <a:buFont typeface="Wingdings" pitchFamily="2" charset="2"/>
              <a:buChar char="Ø"/>
            </a:pPr>
            <a:r>
              <a:rPr lang="ar-SA" sz="2800" dirty="0" smtClean="0">
                <a:latin typeface="Times New Roman"/>
                <a:ea typeface="Times New Roman"/>
                <a:cs typeface="B Zar"/>
              </a:rPr>
              <a:t>در مطالعه </a:t>
            </a:r>
            <a:r>
              <a:rPr lang="en-US" dirty="0" smtClean="0">
                <a:latin typeface="Times New Roman"/>
                <a:ea typeface="Times New Roman"/>
                <a:cs typeface="B Zar"/>
              </a:rPr>
              <a:t>Goodman </a:t>
            </a:r>
            <a:r>
              <a:rPr lang="fa-IR" dirty="0" smtClean="0">
                <a:latin typeface="Times New Roman"/>
                <a:ea typeface="Times New Roman"/>
                <a:cs typeface="B Zar"/>
              </a:rPr>
              <a:t> </a:t>
            </a:r>
            <a:r>
              <a:rPr lang="ar-SA" sz="2800" dirty="0" smtClean="0">
                <a:latin typeface="Times New Roman"/>
                <a:ea typeface="Times New Roman"/>
                <a:cs typeface="B Zar"/>
              </a:rPr>
              <a:t>و همکاران نیز در سال 2011 در کلمبیا نشان داد که 83% از کودکان مورد بررسی، هلیکوباکتر پیلوری مثبت </a:t>
            </a:r>
            <a:r>
              <a:rPr lang="fa-IR" sz="2800" dirty="0" smtClean="0">
                <a:latin typeface="Times New Roman"/>
                <a:ea typeface="Times New Roman"/>
                <a:cs typeface="B Zar"/>
              </a:rPr>
              <a:t>بودند </a:t>
            </a:r>
            <a:r>
              <a:rPr lang="ar-SA" sz="2800" dirty="0" smtClean="0">
                <a:latin typeface="Times New Roman"/>
                <a:ea typeface="Times New Roman"/>
                <a:cs typeface="B Zar"/>
              </a:rPr>
              <a:t>که بسیار بیشتر از یافته های مطالعه حاضر است. </a:t>
            </a:r>
            <a:endParaRPr lang="fa-IR" sz="2800" dirty="0" smtClean="0">
              <a:latin typeface="Times New Roman"/>
              <a:ea typeface="Times New Roman"/>
              <a:cs typeface="B Zar"/>
            </a:endParaRPr>
          </a:p>
          <a:p>
            <a:pPr algn="just" rtl="1">
              <a:buFont typeface="Wingdings" pitchFamily="2" charset="2"/>
              <a:buChar char="Ø"/>
            </a:pPr>
            <a:r>
              <a:rPr lang="ar-SA" sz="2800" dirty="0" smtClean="0">
                <a:latin typeface="Times New Roman"/>
                <a:ea typeface="Times New Roman"/>
                <a:cs typeface="B Zar"/>
              </a:rPr>
              <a:t>در مطالعه </a:t>
            </a:r>
            <a:r>
              <a:rPr lang="en-US" dirty="0" err="1" smtClean="0">
                <a:latin typeface="Times New Roman"/>
                <a:ea typeface="Times New Roman"/>
                <a:cs typeface="B Zar"/>
              </a:rPr>
              <a:t>Ozen</a:t>
            </a:r>
            <a:r>
              <a:rPr lang="en-US" sz="2800" dirty="0" smtClean="0">
                <a:latin typeface="Times New Roman"/>
                <a:ea typeface="Times New Roman"/>
                <a:cs typeface="B Zar"/>
              </a:rPr>
              <a:t> </a:t>
            </a:r>
            <a:r>
              <a:rPr lang="fa-IR" sz="2800" dirty="0" smtClean="0">
                <a:latin typeface="Times New Roman"/>
                <a:ea typeface="Times New Roman"/>
                <a:cs typeface="B Zar"/>
              </a:rPr>
              <a:t> </a:t>
            </a:r>
            <a:r>
              <a:rPr lang="ar-SA" sz="2800" dirty="0" smtClean="0">
                <a:latin typeface="Times New Roman"/>
                <a:ea typeface="Times New Roman"/>
                <a:cs typeface="B Zar"/>
              </a:rPr>
              <a:t>و همکاران در سال 2011 در ترکیه نیز میزان شیوع عفونت هلیکوباکتر پیلوری در کودکان 34% </a:t>
            </a:r>
            <a:r>
              <a:rPr lang="fa-IR" sz="2800" dirty="0" smtClean="0">
                <a:latin typeface="Times New Roman"/>
                <a:ea typeface="Times New Roman"/>
                <a:cs typeface="B Zar"/>
              </a:rPr>
              <a:t>بود </a:t>
            </a:r>
            <a:r>
              <a:rPr lang="ar-SA" sz="2800" dirty="0" smtClean="0">
                <a:latin typeface="Times New Roman"/>
                <a:ea typeface="Times New Roman"/>
                <a:cs typeface="B Zar"/>
              </a:rPr>
              <a:t>که نسبت به سایر مطالعات مقداری نزدیکتر به نتایج مطالعه حاضر است. </a:t>
            </a:r>
            <a:endParaRPr lang="fa-IR" sz="2800" dirty="0" smtClean="0">
              <a:latin typeface="Times New Roman"/>
              <a:ea typeface="Times New Roman"/>
              <a:cs typeface="B Zar"/>
            </a:endParaRPr>
          </a:p>
          <a:p>
            <a:pPr algn="just" rtl="1">
              <a:buFont typeface="Wingdings" pitchFamily="2" charset="2"/>
              <a:buChar char="Ø"/>
            </a:pPr>
            <a:r>
              <a:rPr lang="fa-IR" altLang="zh-CN" sz="2800" dirty="0" smtClean="0">
                <a:latin typeface="Times New Roman" pitchFamily="18" charset="0"/>
                <a:cs typeface="B Zar" pitchFamily="2" charset="-78"/>
              </a:rPr>
              <a:t>در مطالعه </a:t>
            </a:r>
            <a:r>
              <a:rPr lang="en-US" altLang="zh-CN" dirty="0" err="1" smtClean="0">
                <a:latin typeface="Times New Roman" pitchFamily="18" charset="0"/>
                <a:cs typeface="B Zar" pitchFamily="2" charset="-78"/>
              </a:rPr>
              <a:t>Farid</a:t>
            </a:r>
            <a:r>
              <a:rPr lang="fa-IR" altLang="zh-CN" dirty="0" smtClean="0">
                <a:latin typeface="Times New Roman" pitchFamily="18" charset="0"/>
                <a:cs typeface="B Zar" pitchFamily="2" charset="-78"/>
              </a:rPr>
              <a:t> </a:t>
            </a:r>
            <a:r>
              <a:rPr lang="fa-IR" altLang="zh-CN" sz="2800" dirty="0" smtClean="0">
                <a:latin typeface="Times New Roman" pitchFamily="18" charset="0"/>
                <a:cs typeface="B Zar" pitchFamily="2" charset="-78"/>
              </a:rPr>
              <a:t>و همکاران در سال 2011 در مصر نیز آزمایش الایزای مدفوع 40% از کودکان هلیکوباکترپیلوری مثبت بود که بیش از میزان عفونت در کودکان مورد بررسی در مطالعه حاضر بود. </a:t>
            </a:r>
            <a:endParaRPr lang="fa-IR" altLang="zh-CN" sz="2800" dirty="0" smtClean="0">
              <a:solidFill>
                <a:schemeClr val="tx1"/>
              </a:solidFill>
              <a:latin typeface="Times New Roman" pitchFamily="18" charset="0"/>
              <a:cs typeface="B Zar" pitchFamily="2" charset="-78"/>
            </a:endParaRPr>
          </a:p>
        </p:txBody>
      </p:sp>
    </p:spTree>
  </p:cSld>
  <p:clrMapOvr>
    <a:masterClrMapping/>
  </p:clrMapOvr>
  <p:transition>
    <p:spli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500313" y="0"/>
            <a:ext cx="8229600" cy="685800"/>
          </a:xfrm>
        </p:spPr>
        <p:txBody>
          <a:bodyPr/>
          <a:lstStyle/>
          <a:p>
            <a:pPr algn="ctr"/>
            <a:r>
              <a:rPr lang="fa-IR" altLang="zh-CN" sz="4000" dirty="0" smtClean="0">
                <a:solidFill>
                  <a:srgbClr val="002060"/>
                </a:solidFill>
                <a:cs typeface="B Titr" pitchFamily="2" charset="-78"/>
              </a:rPr>
              <a:t>بحث</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232610" y="818147"/>
            <a:ext cx="8839201" cy="5622759"/>
          </a:xfrm>
        </p:spPr>
        <p:txBody>
          <a:bodyPr/>
          <a:lstStyle/>
          <a:p>
            <a:pPr algn="just" rtl="1">
              <a:buFont typeface="Wingdings" pitchFamily="2" charset="2"/>
              <a:buChar char="Ø"/>
            </a:pPr>
            <a:r>
              <a:rPr lang="ar-SA" sz="3200" dirty="0" smtClean="0">
                <a:latin typeface="Times New Roman"/>
                <a:ea typeface="Times New Roman"/>
                <a:cs typeface="B Zar"/>
              </a:rPr>
              <a:t>در مطالعه </a:t>
            </a:r>
            <a:r>
              <a:rPr lang="en-US" sz="2800" dirty="0" smtClean="0">
                <a:latin typeface="Times New Roman"/>
                <a:ea typeface="Times New Roman"/>
                <a:cs typeface="B Zar"/>
              </a:rPr>
              <a:t>Ramadan-Nasr </a:t>
            </a:r>
            <a:r>
              <a:rPr lang="fa-IR" sz="2800" smtClean="0">
                <a:latin typeface="Times New Roman"/>
                <a:ea typeface="Times New Roman"/>
                <a:cs typeface="B Zar"/>
              </a:rPr>
              <a:t> </a:t>
            </a:r>
            <a:r>
              <a:rPr lang="ar-SA" sz="3200" smtClean="0">
                <a:latin typeface="Times New Roman"/>
                <a:ea typeface="Times New Roman"/>
                <a:cs typeface="B Zar"/>
              </a:rPr>
              <a:t>و </a:t>
            </a:r>
            <a:r>
              <a:rPr lang="ar-SA" sz="3200" dirty="0" smtClean="0">
                <a:latin typeface="Times New Roman"/>
                <a:ea typeface="Times New Roman"/>
                <a:cs typeface="B Zar"/>
              </a:rPr>
              <a:t>همکاران در سال 2009 میزان شیوع عفونت هلیکوباکتر پیلوری در کودکان با اختلال رشد 77% </a:t>
            </a:r>
            <a:r>
              <a:rPr lang="fa-IR" sz="3200" dirty="0" smtClean="0">
                <a:latin typeface="Times New Roman"/>
                <a:ea typeface="Times New Roman"/>
                <a:cs typeface="B Zar"/>
              </a:rPr>
              <a:t>بود </a:t>
            </a:r>
            <a:r>
              <a:rPr lang="ar-SA" sz="3200" dirty="0" smtClean="0">
                <a:latin typeface="Times New Roman"/>
                <a:ea typeface="Times New Roman"/>
                <a:cs typeface="B Zar"/>
              </a:rPr>
              <a:t>که بیش از 3 برابر میزان شیوع در کودکان مورد بررسی درمطالعه حاضر است. </a:t>
            </a:r>
            <a:endParaRPr lang="fa-IR" sz="3200" dirty="0" smtClean="0">
              <a:latin typeface="Times New Roman"/>
              <a:ea typeface="Times New Roman"/>
              <a:cs typeface="B Zar"/>
            </a:endParaRPr>
          </a:p>
          <a:p>
            <a:pPr algn="just" rtl="1">
              <a:buFont typeface="Wingdings" pitchFamily="2" charset="2"/>
              <a:buChar char="Ø"/>
            </a:pPr>
            <a:r>
              <a:rPr lang="ar-SA" sz="3200" dirty="0" smtClean="0">
                <a:latin typeface="Times New Roman"/>
                <a:ea typeface="Times New Roman"/>
                <a:cs typeface="B Zar"/>
              </a:rPr>
              <a:t>از سوی دیگر در مطالعه</a:t>
            </a:r>
            <a:r>
              <a:rPr lang="en-US" sz="2800" dirty="0" smtClean="0">
                <a:latin typeface="Times New Roman"/>
                <a:ea typeface="Times New Roman"/>
                <a:cs typeface="B Zar"/>
              </a:rPr>
              <a:t>Yang </a:t>
            </a:r>
            <a:r>
              <a:rPr lang="ar-SA" sz="3200" dirty="0" smtClean="0">
                <a:latin typeface="Times New Roman"/>
                <a:ea typeface="Times New Roman"/>
                <a:cs typeface="B Zar"/>
              </a:rPr>
              <a:t>و همکاران در سال 2005 در کره میزان شیوع این عفونت در کودکان </a:t>
            </a:r>
            <a:r>
              <a:rPr lang="fa-IR" sz="3200" dirty="0" smtClean="0">
                <a:latin typeface="Times New Roman"/>
                <a:ea typeface="Times New Roman"/>
                <a:cs typeface="B Zar"/>
              </a:rPr>
              <a:t>20/5</a:t>
            </a:r>
            <a:r>
              <a:rPr lang="ar-SA" sz="3200" dirty="0" smtClean="0">
                <a:latin typeface="Times New Roman"/>
                <a:ea typeface="Times New Roman"/>
                <a:cs typeface="B Zar"/>
              </a:rPr>
              <a:t>% گزارش </a:t>
            </a:r>
            <a:r>
              <a:rPr lang="fa-IR" sz="3200" dirty="0" smtClean="0">
                <a:latin typeface="Times New Roman"/>
                <a:ea typeface="Times New Roman"/>
                <a:cs typeface="B Zar"/>
              </a:rPr>
              <a:t>شد</a:t>
            </a:r>
            <a:r>
              <a:rPr lang="ar-SA" sz="3200" dirty="0" smtClean="0">
                <a:latin typeface="Times New Roman"/>
                <a:ea typeface="Times New Roman"/>
                <a:cs typeface="B Zar"/>
              </a:rPr>
              <a:t>که کمتر از میزان به دست آمده در مطالعه حاضر است. با توجه به اینکه میزان ابتلای افراد از جمله کودکان به عفونت هلیکوباکتر پیلوری تحت تأثیر عوامل متعدد اجتماعی، فرهنگی، بهداشتی و جغرافیایی است، از این رو در مطالعات مختلف، مقادیر متنوعی از میزان شیوع عفونت با این میکروارگانیسم گزارش شده است. </a:t>
            </a:r>
            <a:endParaRPr lang="fa-IR" altLang="zh-CN" sz="3200" dirty="0" smtClean="0">
              <a:solidFill>
                <a:schemeClr val="tx1"/>
              </a:solidFill>
              <a:latin typeface="Times New Roman" pitchFamily="18" charset="0"/>
              <a:cs typeface="B Zar" pitchFamily="2" charset="-78"/>
            </a:endParaRPr>
          </a:p>
        </p:txBody>
      </p:sp>
    </p:spTree>
  </p:cSld>
  <p:clrMapOvr>
    <a:masterClrMapping/>
  </p:clrMapOvr>
  <p:transition>
    <p:spli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304800"/>
            <a:ext cx="8229600" cy="838200"/>
          </a:xfrm>
        </p:spPr>
        <p:txBody>
          <a:bodyPr/>
          <a:lstStyle/>
          <a:p>
            <a:pPr algn="ctr"/>
            <a:r>
              <a:rPr lang="fa-IR" altLang="zh-CN" sz="4000" dirty="0" smtClean="0">
                <a:solidFill>
                  <a:srgbClr val="002060"/>
                </a:solidFill>
                <a:cs typeface="B Titr" pitchFamily="2" charset="-78"/>
              </a:rPr>
              <a:t>نتیجه گیری</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684420"/>
            <a:ext cx="8458200" cy="4640179"/>
          </a:xfrm>
        </p:spPr>
        <p:txBody>
          <a:bodyPr/>
          <a:lstStyle/>
          <a:p>
            <a:pPr algn="just" rtl="1">
              <a:buFont typeface="Wingdings" pitchFamily="2" charset="2"/>
              <a:buChar char="Ø"/>
            </a:pPr>
            <a:r>
              <a:rPr lang="fa-IR" altLang="en-US" sz="3600" dirty="0" smtClean="0">
                <a:solidFill>
                  <a:srgbClr val="2A002A"/>
                </a:solidFill>
                <a:cs typeface="B Zar" pitchFamily="2" charset="-78"/>
              </a:rPr>
              <a:t>نتایج این مطالعه نشان داد که درمان ریشه کنی هلیکوباکتر پیلوری باعث افزایش معنادار شاخص</a:t>
            </a:r>
            <a:r>
              <a:rPr lang="en-US" altLang="en-US" sz="3600" dirty="0" smtClean="0">
                <a:solidFill>
                  <a:srgbClr val="2A002A"/>
                </a:solidFill>
                <a:cs typeface="B Zar" pitchFamily="2" charset="-78"/>
              </a:rPr>
              <a:t> </a:t>
            </a:r>
            <a:r>
              <a:rPr lang="fa-IR" altLang="en-US" sz="3600" dirty="0" smtClean="0">
                <a:solidFill>
                  <a:srgbClr val="2A002A"/>
                </a:solidFill>
                <a:cs typeface="B Zar" pitchFamily="2" charset="-78"/>
              </a:rPr>
              <a:t>های آنتروپومتریک و در نتیجه بهبود روند رشد در کودکان با اختلال رشد می شود، اما ارتباط معناداری بین تغییر در مقادیر این شاخص ها و متغیرهای سن، جنس و شدت اختلال رشد وجود ندارد.</a:t>
            </a:r>
            <a:endParaRPr lang="fa-IR" sz="44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52400"/>
            <a:ext cx="8229600" cy="838200"/>
          </a:xfrm>
        </p:spPr>
        <p:txBody>
          <a:bodyPr/>
          <a:lstStyle/>
          <a:p>
            <a:pPr algn="ctr"/>
            <a:r>
              <a:rPr lang="fa-IR" altLang="zh-CN" sz="4000" dirty="0" smtClean="0">
                <a:solidFill>
                  <a:srgbClr val="002060"/>
                </a:solidFill>
                <a:cs typeface="B Titr" pitchFamily="2" charset="-78"/>
              </a:rPr>
              <a:t>پیشنهادات</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155032"/>
            <a:ext cx="8458200" cy="5169568"/>
          </a:xfrm>
        </p:spPr>
        <p:txBody>
          <a:bodyPr/>
          <a:lstStyle/>
          <a:p>
            <a:pPr algn="just" rtl="1">
              <a:buFont typeface="Wingdings" pitchFamily="2" charset="2"/>
              <a:buChar char="Ø"/>
            </a:pPr>
            <a:r>
              <a:rPr lang="fa-IR" altLang="en-US" sz="3200" dirty="0" smtClean="0">
                <a:solidFill>
                  <a:srgbClr val="2A002A"/>
                </a:solidFill>
                <a:cs typeface="B Zar" pitchFamily="2" charset="-78"/>
              </a:rPr>
              <a:t>پیشنهاد می شود که کلیه کودکان با اختلال رشد از نظر ابتلا به عفونت هلیکوباکترپیلوری و دیس پپسی غربالگری شوند و در صورت تأیید عفونت در این بیماران، اقدامات درمانی لازم در این زمینه برای آن ها صورت گیرد. </a:t>
            </a:r>
            <a:endParaRPr lang="en-US" altLang="en-US" sz="3200" dirty="0" smtClean="0">
              <a:solidFill>
                <a:srgbClr val="2A002A"/>
              </a:solidFill>
              <a:cs typeface="B Zar" pitchFamily="2" charset="-78"/>
            </a:endParaRPr>
          </a:p>
          <a:p>
            <a:pPr algn="just" rtl="1">
              <a:buFont typeface="Wingdings" pitchFamily="2" charset="2"/>
              <a:buChar char="Ø"/>
            </a:pPr>
            <a:r>
              <a:rPr lang="fa-IR" altLang="en-US" sz="3200" dirty="0" smtClean="0">
                <a:solidFill>
                  <a:srgbClr val="2A002A"/>
                </a:solidFill>
                <a:cs typeface="B Zar" pitchFamily="2" charset="-78"/>
              </a:rPr>
              <a:t>علاوه بر این، با پیگیری ریشه کنی عفونت در این بیماران و ارزیابی مستمر شاخص های رشد در آنها، از اثربخشی درمان بر بهبود روند رشد کودکان اطمینان حاصل گردد تا بدین وسیله از عوارض نامطلوب اختلال رشد جلوگیری شود.</a:t>
            </a:r>
            <a:endParaRPr lang="en-US" altLang="en-US" sz="3200" dirty="0" smtClean="0">
              <a:solidFill>
                <a:srgbClr val="2A002A"/>
              </a:solidFill>
              <a:cs typeface="B Zar" pitchFamily="2" charset="-78"/>
            </a:endParaRPr>
          </a:p>
          <a:p>
            <a:pPr algn="just" rtl="1">
              <a:buFont typeface="Wingdings" pitchFamily="2" charset="2"/>
              <a:buChar char="Ø"/>
            </a:pPr>
            <a:r>
              <a:rPr lang="fa-IR" altLang="en-US" sz="3200" dirty="0" smtClean="0">
                <a:solidFill>
                  <a:srgbClr val="2A002A"/>
                </a:solidFill>
                <a:cs typeface="B Zar" pitchFamily="2" charset="-78"/>
              </a:rPr>
              <a:t> برای تأیید و اثبات یافته های مطالعه حاضر نیز پیشنهاد می گردد که مطالعات تکمیلی بعدی با حجم نمونه وسیع تر و در قالب کارآزمایی های بالینی کنترل شده تصادفی انجام گردد.</a:t>
            </a: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76200"/>
            <a:ext cx="8229600" cy="800100"/>
          </a:xfrm>
        </p:spPr>
        <p:txBody>
          <a:bodyPr/>
          <a:lstStyle/>
          <a:p>
            <a:pPr algn="ctr"/>
            <a:r>
              <a:rPr lang="fa-IR" altLang="zh-CN" sz="4000" dirty="0" smtClean="0">
                <a:solidFill>
                  <a:srgbClr val="002060"/>
                </a:solidFill>
                <a:cs typeface="B Titr" pitchFamily="2" charset="-78"/>
              </a:rPr>
              <a:t>تقدیم، تقدیر و تشکر</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371600"/>
            <a:ext cx="8458200" cy="5486400"/>
          </a:xfrm>
        </p:spPr>
        <p:txBody>
          <a:bodyPr/>
          <a:lstStyle/>
          <a:p>
            <a:pPr algn="just" rtl="1">
              <a:lnSpc>
                <a:spcPct val="150000"/>
              </a:lnSpc>
              <a:buFont typeface="Wingdings" pitchFamily="2" charset="2"/>
              <a:buChar char="Ø"/>
            </a:pPr>
            <a:r>
              <a:rPr lang="fa-IR" altLang="zh-CN" sz="3200" dirty="0" smtClean="0">
                <a:solidFill>
                  <a:schemeClr val="tx1"/>
                </a:solidFill>
                <a:cs typeface="B Zar" pitchFamily="2" charset="-78"/>
              </a:rPr>
              <a:t> با سپاس فراوان از اساتید گرامی </a:t>
            </a:r>
            <a:r>
              <a:rPr lang="fa-IR" altLang="zh-CN" sz="3200" b="1" i="1" dirty="0" smtClean="0">
                <a:solidFill>
                  <a:srgbClr val="0000CC"/>
                </a:solidFill>
                <a:cs typeface="B Zar" pitchFamily="2" charset="-78"/>
              </a:rPr>
              <a:t>جناب آقای دکتر </a:t>
            </a:r>
            <a:r>
              <a:rPr lang="en-US" altLang="zh-CN" sz="3200" b="1" i="1" dirty="0" smtClean="0">
                <a:solidFill>
                  <a:srgbClr val="0000CC"/>
                </a:solidFill>
                <a:cs typeface="B Zar" pitchFamily="2" charset="-78"/>
              </a:rPr>
              <a:t>…</a:t>
            </a:r>
            <a:r>
              <a:rPr lang="fa-IR" altLang="zh-CN" sz="3200" b="1" i="1" dirty="0" smtClean="0">
                <a:solidFill>
                  <a:srgbClr val="0000CC"/>
                </a:solidFill>
                <a:cs typeface="B Zar" pitchFamily="2" charset="-78"/>
              </a:rPr>
              <a:t> </a:t>
            </a:r>
            <a:r>
              <a:rPr lang="fa-IR" altLang="zh-CN" sz="3200" b="1" i="1" dirty="0" smtClean="0">
                <a:cs typeface="B Zar" pitchFamily="2" charset="-78"/>
              </a:rPr>
              <a:t>و</a:t>
            </a:r>
            <a:r>
              <a:rPr lang="fa-IR" altLang="zh-CN" sz="3200" b="1" i="1" dirty="0" smtClean="0">
                <a:solidFill>
                  <a:srgbClr val="740000"/>
                </a:solidFill>
                <a:cs typeface="B Zar" pitchFamily="2" charset="-78"/>
              </a:rPr>
              <a:t> </a:t>
            </a:r>
            <a:r>
              <a:rPr lang="fa-IR" altLang="zh-CN" sz="3200" b="1" i="1" dirty="0" smtClean="0">
                <a:solidFill>
                  <a:srgbClr val="0000CC"/>
                </a:solidFill>
                <a:cs typeface="B Zar" pitchFamily="2" charset="-78"/>
              </a:rPr>
              <a:t>آقای دکتر </a:t>
            </a:r>
            <a:r>
              <a:rPr lang="en-US" altLang="zh-CN" sz="3200" b="1" i="1" smtClean="0">
                <a:solidFill>
                  <a:srgbClr val="0000CC"/>
                </a:solidFill>
                <a:cs typeface="B Zar" pitchFamily="2" charset="-78"/>
              </a:rPr>
              <a:t>…</a:t>
            </a:r>
            <a:r>
              <a:rPr lang="fa-IR" altLang="zh-CN" sz="3200" b="1" i="1" smtClean="0">
                <a:solidFill>
                  <a:srgbClr val="0000CC"/>
                </a:solidFill>
                <a:cs typeface="B Zar" pitchFamily="2" charset="-78"/>
              </a:rPr>
              <a:t> </a:t>
            </a:r>
            <a:r>
              <a:rPr lang="fa-IR" altLang="zh-CN" sz="3200" dirty="0" smtClean="0">
                <a:solidFill>
                  <a:schemeClr val="tx1"/>
                </a:solidFill>
                <a:cs typeface="B Zar" pitchFamily="2" charset="-78"/>
              </a:rPr>
              <a:t>در مراحل مختلف انجام این مطالعه راهنمای  همیشگی بنده بوده اند...</a:t>
            </a:r>
          </a:p>
          <a:p>
            <a:pPr algn="just" rtl="1">
              <a:lnSpc>
                <a:spcPct val="150000"/>
              </a:lnSpc>
              <a:buFont typeface="Wingdings" pitchFamily="2" charset="2"/>
              <a:buChar char="Ø"/>
            </a:pPr>
            <a:r>
              <a:rPr lang="fa-IR" altLang="en-US" sz="3200" dirty="0" smtClean="0">
                <a:solidFill>
                  <a:srgbClr val="003300"/>
                </a:solidFill>
                <a:cs typeface="B Zar" pitchFamily="2" charset="-78"/>
              </a:rPr>
              <a:t> </a:t>
            </a:r>
            <a:r>
              <a:rPr lang="fa-IR" altLang="en-US" sz="3200" dirty="0" smtClean="0">
                <a:solidFill>
                  <a:schemeClr val="tx1"/>
                </a:solidFill>
                <a:cs typeface="B Zar" pitchFamily="2" charset="-78"/>
              </a:rPr>
              <a:t>تقدیم به </a:t>
            </a:r>
            <a:r>
              <a:rPr lang="fa-IR" altLang="en-US" sz="3200" b="1" i="1" dirty="0" smtClean="0">
                <a:solidFill>
                  <a:srgbClr val="FF0000"/>
                </a:solidFill>
                <a:cs typeface="B Zar" pitchFamily="2" charset="-78"/>
              </a:rPr>
              <a:t>پدر و مادرعزیزم و همسرم </a:t>
            </a:r>
            <a:r>
              <a:rPr lang="fa-IR" altLang="en-US" sz="3200" dirty="0" smtClean="0">
                <a:solidFill>
                  <a:schemeClr val="tx1"/>
                </a:solidFill>
                <a:cs typeface="B Zar" pitchFamily="2" charset="-78"/>
              </a:rPr>
              <a:t>که در فراز و نشیب های زندگی، یاور و همدم همیشگی ام بوده اند...</a:t>
            </a:r>
          </a:p>
          <a:p>
            <a:pPr algn="just" rtl="1">
              <a:lnSpc>
                <a:spcPct val="150000"/>
              </a:lnSpc>
              <a:buFont typeface="Wingdings" pitchFamily="2" charset="2"/>
              <a:buChar char="Ø"/>
            </a:pPr>
            <a:r>
              <a:rPr lang="fa-IR" altLang="en-US" sz="3200" dirty="0" smtClean="0">
                <a:cs typeface="B Zar" pitchFamily="2" charset="-78"/>
              </a:rPr>
              <a:t>و با آرزوی بهبودی و سلامتی برای کلیه </a:t>
            </a:r>
            <a:r>
              <a:rPr lang="fa-IR" altLang="en-US" sz="3200" b="1" i="1" dirty="0" smtClean="0">
                <a:solidFill>
                  <a:srgbClr val="003300"/>
                </a:solidFill>
                <a:cs typeface="B Zar" pitchFamily="2" charset="-78"/>
              </a:rPr>
              <a:t>کودکان بیمار</a:t>
            </a:r>
            <a:r>
              <a:rPr lang="fa-IR" altLang="en-US" sz="3200" dirty="0" smtClean="0">
                <a:cs typeface="B Zar" pitchFamily="2" charset="-78"/>
              </a:rPr>
              <a:t>...</a:t>
            </a:r>
            <a:r>
              <a:rPr lang="fa-IR" altLang="en-US" sz="3200" dirty="0" smtClean="0">
                <a:solidFill>
                  <a:schemeClr val="tx1"/>
                </a:solidFill>
                <a:cs typeface="B Zar" pitchFamily="2" charset="-78"/>
              </a:rPr>
              <a:t> </a:t>
            </a:r>
          </a:p>
          <a:p>
            <a:pPr lvl="0" algn="ctr" rtl="1">
              <a:buNone/>
            </a:pPr>
            <a:endParaRPr lang="fa-IR" altLang="en-US" sz="4000" b="1" dirty="0" smtClean="0">
              <a:solidFill>
                <a:srgbClr val="2A002A"/>
              </a:solidFill>
              <a:cs typeface="B Titr" pitchFamily="2" charset="-78"/>
            </a:endParaRPr>
          </a:p>
          <a:p>
            <a:pPr lvl="0" algn="ctr" rtl="1">
              <a:buNone/>
            </a:pPr>
            <a:endParaRPr lang="fa-IR" altLang="en-US" sz="4000" b="1" dirty="0" smtClean="0">
              <a:solidFill>
                <a:srgbClr val="2A002A"/>
              </a:solidFill>
              <a:cs typeface="B Titr" pitchFamily="2" charset="-78"/>
            </a:endParaRPr>
          </a:p>
          <a:p>
            <a:pPr lvl="0" algn="ctr" rtl="1">
              <a:buNone/>
            </a:pPr>
            <a:endParaRPr lang="fa-IR" altLang="en-US" sz="4000" b="1" dirty="0" smtClean="0">
              <a:solidFill>
                <a:srgbClr val="2A002A"/>
              </a:solidFill>
              <a:cs typeface="B Titr" pitchFamily="2" charset="-78"/>
            </a:endParaRP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endParaRPr lang="fa-IR" altLang="zh-CN" sz="3600" b="1" dirty="0" smtClean="0">
              <a:solidFill>
                <a:schemeClr val="tx1"/>
              </a:solidFill>
              <a:cs typeface="B Titr" pitchFamily="2" charset="-78"/>
            </a:endParaRPr>
          </a:p>
        </p:txBody>
      </p:sp>
    </p:spTree>
  </p:cSld>
  <p:clrMapOvr>
    <a:masterClrMapping/>
  </p:clrMapOvr>
  <p:transition>
    <p:spli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Picture\Life's pictures\baby.jpg"/>
          <p:cNvPicPr>
            <a:picLocks noChangeAspect="1" noChangeArrowheads="1"/>
          </p:cNvPicPr>
          <p:nvPr/>
        </p:nvPicPr>
        <p:blipFill>
          <a:blip r:embed="rId3" cstate="print"/>
          <a:srcRect/>
          <a:stretch>
            <a:fillRect/>
          </a:stretch>
        </p:blipFill>
        <p:spPr bwMode="auto">
          <a:xfrm>
            <a:off x="1" y="0"/>
            <a:ext cx="9144000" cy="6845967"/>
          </a:xfrm>
          <a:prstGeom prst="rect">
            <a:avLst/>
          </a:prstGeom>
          <a:noFill/>
        </p:spPr>
      </p:pic>
      <p:sp>
        <p:nvSpPr>
          <p:cNvPr id="4098" name="Title 1"/>
          <p:cNvSpPr>
            <a:spLocks noGrp="1"/>
          </p:cNvSpPr>
          <p:nvPr>
            <p:ph type="title"/>
          </p:nvPr>
        </p:nvSpPr>
        <p:spPr>
          <a:xfrm>
            <a:off x="457200" y="0"/>
            <a:ext cx="8229600" cy="1143000"/>
          </a:xfrm>
        </p:spPr>
        <p:txBody>
          <a:bodyPr/>
          <a:lstStyle/>
          <a:p>
            <a:r>
              <a:rPr lang="fa-IR" altLang="zh-CN" sz="4000" dirty="0" smtClean="0">
                <a:solidFill>
                  <a:srgbClr val="0000FF"/>
                </a:solidFill>
                <a:cs typeface="B Titr" pitchFamily="2" charset="-78"/>
              </a:rPr>
              <a:t>با تشکر از توجه شما</a:t>
            </a:r>
            <a:endParaRPr lang="zh-CN" altLang="en-US" sz="4000" dirty="0" smtClean="0">
              <a:solidFill>
                <a:srgbClr val="0000FF"/>
              </a:solidFill>
              <a:cs typeface="B Titr" pitchFamily="2" charset="-78"/>
            </a:endParaRPr>
          </a:p>
        </p:txBody>
      </p:sp>
    </p:spTree>
  </p:cSld>
  <p:clrMapOvr>
    <a:masterClrMapping/>
  </p:clrMapOvr>
  <p:transition>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00CC"/>
                </a:solidFill>
                <a:cs typeface="B Titr" pitchFamily="2" charset="-78"/>
              </a:rPr>
              <a:t>مقدمه و بیان مسئله</a:t>
            </a:r>
            <a:endParaRPr lang="zh-CN" altLang="en-US" sz="4000" dirty="0" smtClean="0">
              <a:solidFill>
                <a:srgbClr val="0000CC"/>
              </a:solidFill>
              <a:cs typeface="B Titr" pitchFamily="2" charset="-78"/>
            </a:endParaRPr>
          </a:p>
        </p:txBody>
      </p:sp>
      <p:sp>
        <p:nvSpPr>
          <p:cNvPr id="4099" name="Content Placeholder 2"/>
          <p:cNvSpPr>
            <a:spLocks noGrp="1"/>
          </p:cNvSpPr>
          <p:nvPr>
            <p:ph idx="1"/>
          </p:nvPr>
        </p:nvSpPr>
        <p:spPr>
          <a:xfrm>
            <a:off x="304800" y="1254641"/>
            <a:ext cx="8458200" cy="5307419"/>
          </a:xfrm>
        </p:spPr>
        <p:txBody>
          <a:bodyPr/>
          <a:lstStyle/>
          <a:p>
            <a:pPr algn="just" rtl="1">
              <a:buFont typeface="Wingdings" pitchFamily="2" charset="2"/>
              <a:buChar char="Ø"/>
            </a:pPr>
            <a:r>
              <a:rPr lang="fa-IR" altLang="en-US" sz="2800" dirty="0" smtClean="0">
                <a:solidFill>
                  <a:srgbClr val="2A002A"/>
                </a:solidFill>
                <a:cs typeface="B Zar" pitchFamily="2" charset="-78"/>
              </a:rPr>
              <a:t>اختلال رشد(</a:t>
            </a:r>
            <a:r>
              <a:rPr lang="en-US" altLang="en-US" dirty="0" smtClean="0">
                <a:solidFill>
                  <a:srgbClr val="2A002A"/>
                </a:solidFill>
                <a:latin typeface="Times New Roman" pitchFamily="18" charset="0"/>
                <a:cs typeface="Times New Roman" pitchFamily="18" charset="0"/>
              </a:rPr>
              <a:t>Failure to Thrive </a:t>
            </a:r>
            <a:r>
              <a:rPr lang="fa-IR" altLang="en-US" sz="2800" dirty="0" smtClean="0">
                <a:solidFill>
                  <a:srgbClr val="2A002A"/>
                </a:solidFill>
                <a:cs typeface="B Zar" pitchFamily="2" charset="-78"/>
              </a:rPr>
              <a:t>یا </a:t>
            </a:r>
            <a:r>
              <a:rPr lang="en-US" altLang="en-US" dirty="0" err="1" smtClean="0">
                <a:solidFill>
                  <a:srgbClr val="2A002A"/>
                </a:solidFill>
                <a:latin typeface="Times New Roman" pitchFamily="18" charset="0"/>
                <a:cs typeface="Times New Roman" pitchFamily="18" charset="0"/>
              </a:rPr>
              <a:t>FTT</a:t>
            </a:r>
            <a:r>
              <a:rPr lang="fa-IR" altLang="en-US" sz="2800" dirty="0" smtClean="0">
                <a:solidFill>
                  <a:srgbClr val="2A002A"/>
                </a:solidFill>
                <a:cs typeface="B Zar" pitchFamily="2" charset="-78"/>
              </a:rPr>
              <a:t>)</a:t>
            </a:r>
            <a:r>
              <a:rPr lang="en-US" altLang="en-US" sz="2800" dirty="0" smtClean="0">
                <a:solidFill>
                  <a:srgbClr val="2A002A"/>
                </a:solidFill>
                <a:cs typeface="B Zar" pitchFamily="2" charset="-78"/>
              </a:rPr>
              <a:t>، </a:t>
            </a:r>
            <a:r>
              <a:rPr lang="fa-IR" altLang="en-US" sz="2800" dirty="0" smtClean="0">
                <a:solidFill>
                  <a:srgbClr val="2A002A"/>
                </a:solidFill>
                <a:cs typeface="B Zar" pitchFamily="2" charset="-78"/>
              </a:rPr>
              <a:t>به رشد ناکافی فیزیکی یا ناتوانی در حفظ میزان رشد مورد نظر در طول زمان در کودکان اطلاق می شود. </a:t>
            </a:r>
          </a:p>
          <a:p>
            <a:pPr algn="just" rtl="1">
              <a:buFont typeface="Wingdings" pitchFamily="2" charset="2"/>
              <a:buChar char="Ø"/>
            </a:pPr>
            <a:r>
              <a:rPr lang="fa-IR" altLang="en-US" sz="2800" dirty="0" smtClean="0">
                <a:solidFill>
                  <a:srgbClr val="2A002A"/>
                </a:solidFill>
                <a:cs typeface="B Zar" pitchFamily="2" charset="-78"/>
              </a:rPr>
              <a:t>در این کودکان وزن به ازای سن زیر صدک پنجم و یا دهم منحنی رشد و یا وزن گیری کمتر از 90% مطلوب، اختلال محسوب می شود. غیر از علل ارگانیک، عوامل متعددی نظیر عوامل اجتماعی، اقتصادی و فرهنگی در آن دخالت دارند. بنابراین دلایل اختلال رشد چندوجهی است و یک طیف از عوامل بیولوژیکی و اجتماعی تا عوامل محیطی را شامل می شود. </a:t>
            </a:r>
          </a:p>
          <a:p>
            <a:pPr algn="just" rtl="1">
              <a:buFont typeface="Wingdings" pitchFamily="2" charset="2"/>
              <a:buChar char="Ø"/>
            </a:pPr>
            <a:r>
              <a:rPr lang="fa-IR" altLang="zh-CN" sz="2800" dirty="0" smtClean="0">
                <a:cs typeface="B Zar" pitchFamily="2" charset="-78"/>
              </a:rPr>
              <a:t>شایع ترین سن ابتلا به اختلال رشد به دلیل انتقال سریع از تغذیه انحصاری با شیر مادر به مصرف سایر گروه های غذایی، 6 تا 12 ماهگی است. احتمال مرگ در کودکان کم وزن، 2 تا 8 برابر بیشتر از احتمال مرگ کودکانی است که وزن بهنجاری نسبت به سنشان دارند.</a:t>
            </a:r>
            <a:endParaRPr lang="fa-IR" altLang="zh-CN" sz="2800" dirty="0" smtClean="0">
              <a:solidFill>
                <a:schemeClr val="tx1"/>
              </a:solidFill>
              <a:cs typeface="B Zar" pitchFamily="2" charset="-78"/>
            </a:endParaRPr>
          </a:p>
          <a:p>
            <a:pPr algn="ctr" rtl="1">
              <a:buNone/>
            </a:pPr>
            <a:r>
              <a:rPr lang="fa-IR" altLang="zh-CN" sz="2800" dirty="0" smtClean="0">
                <a:solidFill>
                  <a:schemeClr val="tx1"/>
                </a:solidFill>
                <a:cs typeface="B Zar" pitchFamily="2" charset="-78"/>
              </a:rPr>
              <a:t> </a:t>
            </a:r>
          </a:p>
        </p:txBody>
      </p:sp>
    </p:spTree>
  </p:cSld>
  <p:clrMapOvr>
    <a:masterClrMapping/>
  </p:clrMapOvr>
  <p:transition>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00CC"/>
                </a:solidFill>
                <a:cs typeface="B Titr" pitchFamily="2" charset="-78"/>
              </a:rPr>
              <a:t>مقدمه و بیان مسئله</a:t>
            </a:r>
            <a:endParaRPr lang="zh-CN" altLang="en-US" sz="4000" dirty="0" smtClean="0">
              <a:solidFill>
                <a:srgbClr val="0000CC"/>
              </a:solidFill>
              <a:cs typeface="B Titr" pitchFamily="2" charset="-78"/>
            </a:endParaRPr>
          </a:p>
        </p:txBody>
      </p:sp>
      <p:sp>
        <p:nvSpPr>
          <p:cNvPr id="4099" name="Content Placeholder 2"/>
          <p:cNvSpPr>
            <a:spLocks noGrp="1"/>
          </p:cNvSpPr>
          <p:nvPr>
            <p:ph idx="1"/>
          </p:nvPr>
        </p:nvSpPr>
        <p:spPr>
          <a:xfrm>
            <a:off x="304800" y="1254641"/>
            <a:ext cx="8458200" cy="5307419"/>
          </a:xfrm>
        </p:spPr>
        <p:txBody>
          <a:bodyPr/>
          <a:lstStyle/>
          <a:p>
            <a:pPr algn="just" rtl="1">
              <a:buFont typeface="Wingdings" pitchFamily="2" charset="2"/>
              <a:buChar char="Ø"/>
            </a:pPr>
            <a:r>
              <a:rPr lang="fa-IR" altLang="en-US" sz="2800" dirty="0" smtClean="0">
                <a:solidFill>
                  <a:srgbClr val="2A002A"/>
                </a:solidFill>
                <a:cs typeface="B Zar" pitchFamily="2" charset="-78"/>
              </a:rPr>
              <a:t>معمولاً در دوران کودکی عفونت هلیکوباکتر پیلوری اغلب به صورت طولانی مدت و بدون علائم خاص باقی می ماند. این حالت در کودکان کشورهای در حال توسعه شایع است که ارتباط آن با سوء تغذیه و کند شدن روند رشد، مشاهده شده است. </a:t>
            </a:r>
          </a:p>
          <a:p>
            <a:pPr algn="just" rtl="1">
              <a:buFont typeface="Wingdings" pitchFamily="2" charset="2"/>
              <a:buChar char="Ø"/>
            </a:pPr>
            <a:r>
              <a:rPr lang="fa-IR" altLang="en-US" sz="2800" dirty="0" smtClean="0">
                <a:solidFill>
                  <a:srgbClr val="2A002A"/>
                </a:solidFill>
                <a:cs typeface="B Zar" pitchFamily="2" charset="-78"/>
              </a:rPr>
              <a:t>در عفونت های مزمن می تواند با جذب ریزمغذی ها، اشتها، متابولیسم و عوامل مرتبط با آن تداخل و در نتیجه رشد کودکان را کاهش دهد. </a:t>
            </a:r>
          </a:p>
          <a:p>
            <a:pPr algn="just" rtl="1">
              <a:buFont typeface="Wingdings" pitchFamily="2" charset="2"/>
              <a:buChar char="Ø"/>
            </a:pPr>
            <a:r>
              <a:rPr lang="fa-IR" altLang="en-US" sz="2800" dirty="0" smtClean="0">
                <a:solidFill>
                  <a:srgbClr val="2A002A"/>
                </a:solidFill>
                <a:cs typeface="B Zar" pitchFamily="2" charset="-78"/>
              </a:rPr>
              <a:t>اهمیت علیتی مشاهده شده بین عفونت هلیکوباکتر پیلوری و اختلال رشد  بحث برانگیز باقی مانده است، با این حال، علل رشد انسان نیز توسط عوامل دیگری که ممکن است به طور مستقل با عفونت هلیکوباکتر پیلوری، از جمله رژیم غذایی، وضعیت اجتماعی و اقتصادی، و عفونت های همراه ارتباط داشته باشد، تعیین شده است.</a:t>
            </a:r>
            <a:r>
              <a:rPr lang="fa-IR" altLang="zh-CN" sz="2800" dirty="0" smtClean="0">
                <a:solidFill>
                  <a:schemeClr val="tx1"/>
                </a:solidFill>
                <a:cs typeface="B Zar" pitchFamily="2" charset="-78"/>
              </a:rPr>
              <a:t> </a:t>
            </a:r>
          </a:p>
        </p:txBody>
      </p:sp>
    </p:spTree>
  </p:cSld>
  <p:clrMapOvr>
    <a:masterClrMapping/>
  </p:clrMapOvr>
  <p:transition>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00CC"/>
                </a:solidFill>
                <a:cs typeface="B Titr" pitchFamily="2" charset="-78"/>
              </a:rPr>
              <a:t>مقدمه و بیان مسئله</a:t>
            </a:r>
            <a:endParaRPr lang="zh-CN" altLang="en-US" sz="4000" dirty="0" smtClean="0">
              <a:solidFill>
                <a:srgbClr val="0000CC"/>
              </a:solidFill>
              <a:cs typeface="B Titr" pitchFamily="2" charset="-78"/>
            </a:endParaRPr>
          </a:p>
        </p:txBody>
      </p:sp>
      <p:sp>
        <p:nvSpPr>
          <p:cNvPr id="4099" name="Content Placeholder 2"/>
          <p:cNvSpPr>
            <a:spLocks noGrp="1"/>
          </p:cNvSpPr>
          <p:nvPr>
            <p:ph idx="1"/>
          </p:nvPr>
        </p:nvSpPr>
        <p:spPr>
          <a:xfrm>
            <a:off x="304800" y="1254641"/>
            <a:ext cx="8458200" cy="5307419"/>
          </a:xfrm>
        </p:spPr>
        <p:txBody>
          <a:bodyPr/>
          <a:lstStyle/>
          <a:p>
            <a:pPr algn="just" rtl="1">
              <a:buFont typeface="Wingdings" pitchFamily="2" charset="2"/>
              <a:buChar char="Ø"/>
            </a:pPr>
            <a:r>
              <a:rPr lang="fa-IR" sz="2800" dirty="0" smtClean="0">
                <a:cs typeface="B Zar" pitchFamily="2" charset="-78"/>
              </a:rPr>
              <a:t>برخی از محققان بیماری های خارج معده ای مرتبط با عفونت هلیکوباکترپیلوری(مثل کم خونی با عقب ماندگی رشد و سوء تغذیه) را گزارش کردند. </a:t>
            </a:r>
          </a:p>
          <a:p>
            <a:pPr algn="just" rtl="1">
              <a:buFont typeface="Wingdings" pitchFamily="2" charset="2"/>
              <a:buChar char="Ø"/>
            </a:pPr>
            <a:r>
              <a:rPr lang="fa-IR" altLang="zh-CN" sz="2800" dirty="0" smtClean="0">
                <a:cs typeface="B Zar" pitchFamily="2" charset="-78"/>
              </a:rPr>
              <a:t>تصور می شود گاستریت مرتبط با هلیکوباکترپیلوری سبب تغذیه غیربهینه و مشکلات رشدی در دوران کودکی شود. علاوه بر آن، در بسیاری از مطالعات، ارتباطی بین عفونت هلیکوباکترپیلوری و تغییر در سطوح ملکولهای مرتبط با رشد(</a:t>
            </a:r>
            <a:r>
              <a:rPr lang="en-US" dirty="0" err="1" smtClean="0">
                <a:latin typeface="Times New Roman" pitchFamily="18" charset="0"/>
                <a:cs typeface="Times New Roman" pitchFamily="18" charset="0"/>
              </a:rPr>
              <a:t>GMR</a:t>
            </a:r>
            <a:r>
              <a:rPr lang="fa-IR" altLang="zh-CN" sz="2800" dirty="0" smtClean="0">
                <a:cs typeface="B Zar" pitchFamily="2" charset="-78"/>
              </a:rPr>
              <a:t>)</a:t>
            </a:r>
            <a:r>
              <a:rPr lang="en-US" altLang="zh-CN" sz="2800" dirty="0" smtClean="0">
                <a:cs typeface="B Zar" pitchFamily="2" charset="-78"/>
              </a:rPr>
              <a:t> </a:t>
            </a:r>
            <a:r>
              <a:rPr lang="fa-IR" altLang="zh-CN" sz="2800" dirty="0" smtClean="0">
                <a:cs typeface="B Zar" pitchFamily="2" charset="-78"/>
              </a:rPr>
              <a:t>مشخص گردیده است. </a:t>
            </a:r>
          </a:p>
          <a:p>
            <a:pPr algn="just" rtl="1">
              <a:buFont typeface="Wingdings" pitchFamily="2" charset="2"/>
              <a:buChar char="Ø"/>
            </a:pPr>
            <a:r>
              <a:rPr lang="fa-IR" altLang="zh-CN" sz="2800" dirty="0" smtClean="0">
                <a:cs typeface="B Zar" pitchFamily="2" charset="-78"/>
              </a:rPr>
              <a:t>در مدل های پیچیده برای قد به سن و وزن به سن، ارتباطات چشمگیری بین عفونت هلیکوباکتر پیلوری و وضعیت اقتصادی خانواده دیده شده است. </a:t>
            </a:r>
          </a:p>
          <a:p>
            <a:pPr algn="just" rtl="1">
              <a:buFont typeface="Wingdings" pitchFamily="2" charset="2"/>
              <a:buChar char="Ø"/>
            </a:pPr>
            <a:r>
              <a:rPr lang="fa-IR" altLang="zh-CN" sz="2800" dirty="0" smtClean="0">
                <a:cs typeface="B Zar" pitchFamily="2" charset="-78"/>
              </a:rPr>
              <a:t>با توجه به این که مطالعات اندکی در مورد تأثیر و یا رابطه بین هلیکوباکترپیلوری و اختلالات رشدی در کودکان ایرانی انجام شده است، انجام این مطالعه ضروری به نظر رسیده است.</a:t>
            </a:r>
          </a:p>
          <a:p>
            <a:pPr algn="just" rtl="1">
              <a:buNone/>
            </a:pPr>
            <a:endParaRPr lang="fa-IR" altLang="zh-CN" sz="2800" dirty="0" smtClean="0">
              <a:solidFill>
                <a:schemeClr val="tx1"/>
              </a:solidFill>
              <a:cs typeface="B Zar" pitchFamily="2" charset="-78"/>
            </a:endParaRPr>
          </a:p>
        </p:txBody>
      </p:sp>
    </p:spTree>
  </p:cSld>
  <p:clrMapOvr>
    <a:masterClrMapping/>
  </p:clrMapOvr>
  <p:transition>
    <p:spli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اهداف اصلی</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295400"/>
            <a:ext cx="8458200" cy="5181600"/>
          </a:xfrm>
        </p:spPr>
        <p:txBody>
          <a:bodyPr/>
          <a:lstStyle/>
          <a:p>
            <a:pPr algn="just" rtl="1">
              <a:lnSpc>
                <a:spcPct val="150000"/>
              </a:lnSpc>
              <a:buFont typeface="Wingdings" pitchFamily="2" charset="2"/>
              <a:buChar char="Ø"/>
            </a:pPr>
            <a:r>
              <a:rPr lang="fa-IR" altLang="en-US" sz="4000" dirty="0" smtClean="0">
                <a:solidFill>
                  <a:srgbClr val="2A002A"/>
                </a:solidFill>
                <a:cs typeface="B Zar" pitchFamily="2" charset="-78"/>
              </a:rPr>
              <a:t> تعیین تأثیر درمان هلیکوباکترپیلوری در افزایش وزن کودکان 13-2 ساله با نارسایی رشد مراجعه کننده به مرکز آموزشی درمانی طالقانی شهر گرگان در سال 1392  </a:t>
            </a:r>
          </a:p>
          <a:p>
            <a:pPr algn="just" rtl="1">
              <a:lnSpc>
                <a:spcPct val="150000"/>
              </a:lnSpc>
              <a:buNone/>
            </a:pPr>
            <a:endParaRPr lang="fa-IR" altLang="en-US" sz="4000" dirty="0" smtClean="0">
              <a:solidFill>
                <a:srgbClr val="2A002A"/>
              </a:solidFill>
              <a:cs typeface="B Zar" pitchFamily="2" charset="-78"/>
            </a:endParaRPr>
          </a:p>
          <a:p>
            <a:pPr algn="just" rtl="1">
              <a:lnSpc>
                <a:spcPct val="150000"/>
              </a:lnSpc>
              <a:buFont typeface="Wingdings" pitchFamily="2" charset="2"/>
              <a:buChar char="Ø"/>
            </a:pPr>
            <a:endParaRPr lang="fa-IR" altLang="en-US" sz="3200" dirty="0" smtClean="0">
              <a:solidFill>
                <a:srgbClr val="2A002A"/>
              </a:solidFill>
              <a:cs typeface="B Zar" pitchFamily="2" charset="-78"/>
            </a:endParaRPr>
          </a:p>
          <a:p>
            <a:pPr algn="just" rtl="1">
              <a:buFont typeface="Wingdings" pitchFamily="2" charset="2"/>
              <a:buChar char="Ø"/>
            </a:pPr>
            <a:endParaRPr lang="fa-IR" altLang="en-US" sz="3200" dirty="0" smtClean="0">
              <a:solidFill>
                <a:srgbClr val="2A002A"/>
              </a:solidFill>
              <a:cs typeface="B Zar" pitchFamily="2" charset="-78"/>
            </a:endParaRPr>
          </a:p>
          <a:p>
            <a:pPr lvl="0" algn="ctr" rtl="1">
              <a:buNone/>
            </a:pPr>
            <a:endParaRPr lang="fa-IR" altLang="en-US" sz="4000" b="1" dirty="0" smtClean="0">
              <a:solidFill>
                <a:srgbClr val="2A002A"/>
              </a:solidFill>
              <a:cs typeface="B Titr" pitchFamily="2" charset="-78"/>
            </a:endParaRP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اهداف اختصاصی</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638300"/>
            <a:ext cx="8458200" cy="4838700"/>
          </a:xfrm>
        </p:spPr>
        <p:txBody>
          <a:bodyPr/>
          <a:lstStyle/>
          <a:p>
            <a:pPr algn="just" rtl="1">
              <a:lnSpc>
                <a:spcPct val="150000"/>
              </a:lnSpc>
              <a:buNone/>
            </a:pPr>
            <a:r>
              <a:rPr lang="fa-IR" altLang="en-US" sz="3200" dirty="0" smtClean="0">
                <a:solidFill>
                  <a:srgbClr val="2A002A"/>
                </a:solidFill>
                <a:cs typeface="B Zar" pitchFamily="2" charset="-78"/>
              </a:rPr>
              <a:t>1- تعیین تأثیر درمان هلیکوباکترپیلوری در افزایش وزن کودکان 13-2 ساله با نارسایی رشد بر حسب سن</a:t>
            </a:r>
          </a:p>
          <a:p>
            <a:pPr algn="just" rtl="1">
              <a:lnSpc>
                <a:spcPct val="150000"/>
              </a:lnSpc>
              <a:buNone/>
            </a:pPr>
            <a:r>
              <a:rPr lang="fa-IR" altLang="en-US" sz="3200" dirty="0" smtClean="0">
                <a:solidFill>
                  <a:srgbClr val="2A002A"/>
                </a:solidFill>
                <a:cs typeface="B Zar" pitchFamily="2" charset="-78"/>
              </a:rPr>
              <a:t>2- تعیین تأثیر درمان هلیکوباکترپیلوری در افزایش وزن کودکان 13-2 ساله با نارسایی رشد بر حسب جنس</a:t>
            </a:r>
          </a:p>
          <a:p>
            <a:pPr algn="just" rtl="1">
              <a:lnSpc>
                <a:spcPct val="150000"/>
              </a:lnSpc>
              <a:buFont typeface="Wingdings" pitchFamily="2" charset="2"/>
              <a:buChar char="Ø"/>
            </a:pPr>
            <a:endParaRPr lang="fa-IR" altLang="en-US" sz="3200" dirty="0" smtClean="0">
              <a:solidFill>
                <a:srgbClr val="2A002A"/>
              </a:solidFill>
              <a:cs typeface="B Zar" pitchFamily="2" charset="-78"/>
            </a:endParaRPr>
          </a:p>
          <a:p>
            <a:pPr lvl="0" algn="ctr" rtl="1">
              <a:buNone/>
            </a:pPr>
            <a:endParaRPr lang="fa-IR" altLang="en-US" sz="4000" b="1" dirty="0" smtClean="0">
              <a:solidFill>
                <a:srgbClr val="2A002A"/>
              </a:solidFill>
              <a:cs typeface="B Titr" pitchFamily="2" charset="-78"/>
            </a:endParaRP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Ind_1230_slide">
  <a:themeElements>
    <a:clrScheme name="Office Theme 2">
      <a:dk1>
        <a:srgbClr val="000000"/>
      </a:dk1>
      <a:lt1>
        <a:srgbClr val="FFCCFF"/>
      </a:lt1>
      <a:dk2>
        <a:srgbClr val="000000"/>
      </a:dk2>
      <a:lt2>
        <a:srgbClr val="CCCCCC"/>
      </a:lt2>
      <a:accent1>
        <a:srgbClr val="99364E"/>
      </a:accent1>
      <a:accent2>
        <a:srgbClr val="5A3699"/>
      </a:accent2>
      <a:accent3>
        <a:srgbClr val="FFE2FF"/>
      </a:accent3>
      <a:accent4>
        <a:srgbClr val="000000"/>
      </a:accent4>
      <a:accent5>
        <a:srgbClr val="CAAEB2"/>
      </a:accent5>
      <a:accent6>
        <a:srgbClr val="51308A"/>
      </a:accent6>
      <a:hlink>
        <a:srgbClr val="6E216E"/>
      </a:hlink>
      <a:folHlink>
        <a:srgbClr val="2D3C8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Office Theme 1">
        <a:dk1>
          <a:srgbClr val="000000"/>
        </a:dk1>
        <a:lt1>
          <a:srgbClr val="FFCCFF"/>
        </a:lt1>
        <a:dk2>
          <a:srgbClr val="000000"/>
        </a:dk2>
        <a:lt2>
          <a:srgbClr val="CCCCCC"/>
        </a:lt2>
        <a:accent1>
          <a:srgbClr val="992E99"/>
        </a:accent1>
        <a:accent2>
          <a:srgbClr val="852E85"/>
        </a:accent2>
        <a:accent3>
          <a:srgbClr val="FFE2FF"/>
        </a:accent3>
        <a:accent4>
          <a:srgbClr val="000000"/>
        </a:accent4>
        <a:accent5>
          <a:srgbClr val="CAADCA"/>
        </a:accent5>
        <a:accent6>
          <a:srgbClr val="782978"/>
        </a:accent6>
        <a:hlink>
          <a:srgbClr val="732273"/>
        </a:hlink>
        <a:folHlink>
          <a:srgbClr val="662466"/>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CCFF"/>
        </a:lt1>
        <a:dk2>
          <a:srgbClr val="000000"/>
        </a:dk2>
        <a:lt2>
          <a:srgbClr val="CCCCCC"/>
        </a:lt2>
        <a:accent1>
          <a:srgbClr val="99364E"/>
        </a:accent1>
        <a:accent2>
          <a:srgbClr val="5A3699"/>
        </a:accent2>
        <a:accent3>
          <a:srgbClr val="FFE2FF"/>
        </a:accent3>
        <a:accent4>
          <a:srgbClr val="000000"/>
        </a:accent4>
        <a:accent5>
          <a:srgbClr val="CAAEB2"/>
        </a:accent5>
        <a:accent6>
          <a:srgbClr val="51308A"/>
        </a:accent6>
        <a:hlink>
          <a:srgbClr val="6E216E"/>
        </a:hlink>
        <a:folHlink>
          <a:srgbClr val="2D3C8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CCFF"/>
        </a:lt1>
        <a:dk2>
          <a:srgbClr val="000000"/>
        </a:dk2>
        <a:lt2>
          <a:srgbClr val="CCCCCC"/>
        </a:lt2>
        <a:accent1>
          <a:srgbClr val="468019"/>
        </a:accent1>
        <a:accent2>
          <a:srgbClr val="8C2A8C"/>
        </a:accent2>
        <a:accent3>
          <a:srgbClr val="FFE2FF"/>
        </a:accent3>
        <a:accent4>
          <a:srgbClr val="000000"/>
        </a:accent4>
        <a:accent5>
          <a:srgbClr val="B0C0AB"/>
        </a:accent5>
        <a:accent6>
          <a:srgbClr val="7E257E"/>
        </a:accent6>
        <a:hlink>
          <a:srgbClr val="5E571C"/>
        </a:hlink>
        <a:folHlink>
          <a:srgbClr val="005E4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CCFF"/>
        </a:lt1>
        <a:dk2>
          <a:srgbClr val="000000"/>
        </a:dk2>
        <a:lt2>
          <a:srgbClr val="CCCCCC"/>
        </a:lt2>
        <a:accent1>
          <a:srgbClr val="8C501C"/>
        </a:accent1>
        <a:accent2>
          <a:srgbClr val="5E6600"/>
        </a:accent2>
        <a:accent3>
          <a:srgbClr val="FFE2FF"/>
        </a:accent3>
        <a:accent4>
          <a:srgbClr val="000000"/>
        </a:accent4>
        <a:accent5>
          <a:srgbClr val="C5B3AB"/>
        </a:accent5>
        <a:accent6>
          <a:srgbClr val="545C00"/>
        </a:accent6>
        <a:hlink>
          <a:srgbClr val="004573"/>
        </a:hlink>
        <a:folHlink>
          <a:srgbClr val="732273"/>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992E99"/>
        </a:accent1>
        <a:accent2>
          <a:srgbClr val="852E85"/>
        </a:accent2>
        <a:accent3>
          <a:srgbClr val="FFFFFF"/>
        </a:accent3>
        <a:accent4>
          <a:srgbClr val="000000"/>
        </a:accent4>
        <a:accent5>
          <a:srgbClr val="CAADCA"/>
        </a:accent5>
        <a:accent6>
          <a:srgbClr val="782978"/>
        </a:accent6>
        <a:hlink>
          <a:srgbClr val="732273"/>
        </a:hlink>
        <a:folHlink>
          <a:srgbClr val="6624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99364E"/>
        </a:accent1>
        <a:accent2>
          <a:srgbClr val="5A3699"/>
        </a:accent2>
        <a:accent3>
          <a:srgbClr val="FFFFFF"/>
        </a:accent3>
        <a:accent4>
          <a:srgbClr val="000000"/>
        </a:accent4>
        <a:accent5>
          <a:srgbClr val="CAAEB2"/>
        </a:accent5>
        <a:accent6>
          <a:srgbClr val="51308A"/>
        </a:accent6>
        <a:hlink>
          <a:srgbClr val="6E216E"/>
        </a:hlink>
        <a:folHlink>
          <a:srgbClr val="2D3C8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468019"/>
        </a:accent1>
        <a:accent2>
          <a:srgbClr val="8C2A8C"/>
        </a:accent2>
        <a:accent3>
          <a:srgbClr val="FFFFFF"/>
        </a:accent3>
        <a:accent4>
          <a:srgbClr val="000000"/>
        </a:accent4>
        <a:accent5>
          <a:srgbClr val="B0C0AB"/>
        </a:accent5>
        <a:accent6>
          <a:srgbClr val="7E257E"/>
        </a:accent6>
        <a:hlink>
          <a:srgbClr val="5E571C"/>
        </a:hlink>
        <a:folHlink>
          <a:srgbClr val="005E4F"/>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8C501C"/>
        </a:accent1>
        <a:accent2>
          <a:srgbClr val="5E6600"/>
        </a:accent2>
        <a:accent3>
          <a:srgbClr val="FFFFFF"/>
        </a:accent3>
        <a:accent4>
          <a:srgbClr val="000000"/>
        </a:accent4>
        <a:accent5>
          <a:srgbClr val="C5B3AB"/>
        </a:accent5>
        <a:accent6>
          <a:srgbClr val="545C00"/>
        </a:accent6>
        <a:hlink>
          <a:srgbClr val="004573"/>
        </a:hlink>
        <a:folHlink>
          <a:srgbClr val="73227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CCFF"/>
      </a:lt1>
      <a:dk2>
        <a:srgbClr val="000000"/>
      </a:dk2>
      <a:lt2>
        <a:srgbClr val="CCCCCC"/>
      </a:lt2>
      <a:accent1>
        <a:srgbClr val="99364E"/>
      </a:accent1>
      <a:accent2>
        <a:srgbClr val="5A3699"/>
      </a:accent2>
      <a:accent3>
        <a:srgbClr val="FFE2FF"/>
      </a:accent3>
      <a:accent4>
        <a:srgbClr val="000000"/>
      </a:accent4>
      <a:accent5>
        <a:srgbClr val="CAAEB2"/>
      </a:accent5>
      <a:accent6>
        <a:srgbClr val="51308A"/>
      </a:accent6>
      <a:hlink>
        <a:srgbClr val="6E216E"/>
      </a:hlink>
      <a:folHlink>
        <a:srgbClr val="2D3C8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CCFF"/>
        </a:lt1>
        <a:dk2>
          <a:srgbClr val="000000"/>
        </a:dk2>
        <a:lt2>
          <a:srgbClr val="CCCCCC"/>
        </a:lt2>
        <a:accent1>
          <a:srgbClr val="992E99"/>
        </a:accent1>
        <a:accent2>
          <a:srgbClr val="852E85"/>
        </a:accent2>
        <a:accent3>
          <a:srgbClr val="FFE2FF"/>
        </a:accent3>
        <a:accent4>
          <a:srgbClr val="000000"/>
        </a:accent4>
        <a:accent5>
          <a:srgbClr val="CAADCA"/>
        </a:accent5>
        <a:accent6>
          <a:srgbClr val="782978"/>
        </a:accent6>
        <a:hlink>
          <a:srgbClr val="732273"/>
        </a:hlink>
        <a:folHlink>
          <a:srgbClr val="662466"/>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CCFF"/>
        </a:lt1>
        <a:dk2>
          <a:srgbClr val="000000"/>
        </a:dk2>
        <a:lt2>
          <a:srgbClr val="CCCCCC"/>
        </a:lt2>
        <a:accent1>
          <a:srgbClr val="99364E"/>
        </a:accent1>
        <a:accent2>
          <a:srgbClr val="5A3699"/>
        </a:accent2>
        <a:accent3>
          <a:srgbClr val="FFE2FF"/>
        </a:accent3>
        <a:accent4>
          <a:srgbClr val="000000"/>
        </a:accent4>
        <a:accent5>
          <a:srgbClr val="CAAEB2"/>
        </a:accent5>
        <a:accent6>
          <a:srgbClr val="51308A"/>
        </a:accent6>
        <a:hlink>
          <a:srgbClr val="6E216E"/>
        </a:hlink>
        <a:folHlink>
          <a:srgbClr val="2D3C8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CCFF"/>
        </a:lt1>
        <a:dk2>
          <a:srgbClr val="000000"/>
        </a:dk2>
        <a:lt2>
          <a:srgbClr val="CCCCCC"/>
        </a:lt2>
        <a:accent1>
          <a:srgbClr val="468019"/>
        </a:accent1>
        <a:accent2>
          <a:srgbClr val="8C2A8C"/>
        </a:accent2>
        <a:accent3>
          <a:srgbClr val="FFE2FF"/>
        </a:accent3>
        <a:accent4>
          <a:srgbClr val="000000"/>
        </a:accent4>
        <a:accent5>
          <a:srgbClr val="B0C0AB"/>
        </a:accent5>
        <a:accent6>
          <a:srgbClr val="7E257E"/>
        </a:accent6>
        <a:hlink>
          <a:srgbClr val="5E571C"/>
        </a:hlink>
        <a:folHlink>
          <a:srgbClr val="005E4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CCFF"/>
        </a:lt1>
        <a:dk2>
          <a:srgbClr val="000000"/>
        </a:dk2>
        <a:lt2>
          <a:srgbClr val="CCCCCC"/>
        </a:lt2>
        <a:accent1>
          <a:srgbClr val="8C501C"/>
        </a:accent1>
        <a:accent2>
          <a:srgbClr val="5E6600"/>
        </a:accent2>
        <a:accent3>
          <a:srgbClr val="FFE2FF"/>
        </a:accent3>
        <a:accent4>
          <a:srgbClr val="000000"/>
        </a:accent4>
        <a:accent5>
          <a:srgbClr val="C5B3AB"/>
        </a:accent5>
        <a:accent6>
          <a:srgbClr val="545C00"/>
        </a:accent6>
        <a:hlink>
          <a:srgbClr val="004573"/>
        </a:hlink>
        <a:folHlink>
          <a:srgbClr val="732273"/>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992E99"/>
        </a:accent1>
        <a:accent2>
          <a:srgbClr val="852E85"/>
        </a:accent2>
        <a:accent3>
          <a:srgbClr val="FFFFFF"/>
        </a:accent3>
        <a:accent4>
          <a:srgbClr val="000000"/>
        </a:accent4>
        <a:accent5>
          <a:srgbClr val="CAADCA"/>
        </a:accent5>
        <a:accent6>
          <a:srgbClr val="782978"/>
        </a:accent6>
        <a:hlink>
          <a:srgbClr val="732273"/>
        </a:hlink>
        <a:folHlink>
          <a:srgbClr val="662466"/>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99364E"/>
        </a:accent1>
        <a:accent2>
          <a:srgbClr val="5A3699"/>
        </a:accent2>
        <a:accent3>
          <a:srgbClr val="FFFFFF"/>
        </a:accent3>
        <a:accent4>
          <a:srgbClr val="000000"/>
        </a:accent4>
        <a:accent5>
          <a:srgbClr val="CAAEB2"/>
        </a:accent5>
        <a:accent6>
          <a:srgbClr val="51308A"/>
        </a:accent6>
        <a:hlink>
          <a:srgbClr val="6E216E"/>
        </a:hlink>
        <a:folHlink>
          <a:srgbClr val="2D3C8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468019"/>
        </a:accent1>
        <a:accent2>
          <a:srgbClr val="8C2A8C"/>
        </a:accent2>
        <a:accent3>
          <a:srgbClr val="FFFFFF"/>
        </a:accent3>
        <a:accent4>
          <a:srgbClr val="000000"/>
        </a:accent4>
        <a:accent5>
          <a:srgbClr val="B0C0AB"/>
        </a:accent5>
        <a:accent6>
          <a:srgbClr val="7E257E"/>
        </a:accent6>
        <a:hlink>
          <a:srgbClr val="5E571C"/>
        </a:hlink>
        <a:folHlink>
          <a:srgbClr val="005E4F"/>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8C501C"/>
        </a:accent1>
        <a:accent2>
          <a:srgbClr val="5E6600"/>
        </a:accent2>
        <a:accent3>
          <a:srgbClr val="FFFFFF"/>
        </a:accent3>
        <a:accent4>
          <a:srgbClr val="000000"/>
        </a:accent4>
        <a:accent5>
          <a:srgbClr val="C5B3AB"/>
        </a:accent5>
        <a:accent6>
          <a:srgbClr val="545C00"/>
        </a:accent6>
        <a:hlink>
          <a:srgbClr val="004573"/>
        </a:hlink>
        <a:folHlink>
          <a:srgbClr val="73227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Ind_1230_slide</Template>
  <TotalTime>110</TotalTime>
  <Words>3875</Words>
  <Application>Microsoft Office PowerPoint</Application>
  <PresentationFormat>On-screen Show (4:3)</PresentationFormat>
  <Paragraphs>267</Paragraphs>
  <Slides>48</Slides>
  <Notes>1</Notes>
  <HiddenSlides>0</HiddenSlides>
  <MMClips>0</MMClips>
  <ScaleCrop>false</ScaleCrop>
  <HeadingPairs>
    <vt:vector size="4" baseType="variant">
      <vt:variant>
        <vt:lpstr>Theme</vt:lpstr>
      </vt:variant>
      <vt:variant>
        <vt:i4>2</vt:i4>
      </vt:variant>
      <vt:variant>
        <vt:lpstr>Slide Titles</vt:lpstr>
      </vt:variant>
      <vt:variant>
        <vt:i4>48</vt:i4>
      </vt:variant>
    </vt:vector>
  </HeadingPairs>
  <TitlesOfParts>
    <vt:vector size="50" baseType="lpstr">
      <vt:lpstr>Ind_1230_slide</vt:lpstr>
      <vt:lpstr>1_Default Design</vt:lpstr>
      <vt:lpstr>  دانشگاه علوم پزشکی گلستان  دانشکده پزشکی گرگان  جلسه دفاع پایان نامه دستیاری تخصصی کودکان</vt:lpstr>
      <vt:lpstr>عنوان پایان نامه</vt:lpstr>
      <vt:lpstr>مقدمه و بیان مسئله</vt:lpstr>
      <vt:lpstr>مقدمه و بیان مسئله</vt:lpstr>
      <vt:lpstr>مقدمه و بیان مسئله</vt:lpstr>
      <vt:lpstr>مقدمه و بیان مسئله</vt:lpstr>
      <vt:lpstr>مقدمه و بیان مسئله</vt:lpstr>
      <vt:lpstr>اهداف اصلی</vt:lpstr>
      <vt:lpstr>اهداف اختصاصی</vt:lpstr>
      <vt:lpstr>اهداف فرعی</vt:lpstr>
      <vt:lpstr>اهداف کاربردی</vt:lpstr>
      <vt:lpstr>سؤالات و فرضیات پژوهش </vt:lpstr>
      <vt:lpstr>روش انجام پژوهش</vt:lpstr>
      <vt:lpstr>روش انجام پژوهش</vt:lpstr>
      <vt:lpstr>روش انجام پژوهش</vt:lpstr>
      <vt:lpstr>روش انجام پژوهش</vt:lpstr>
      <vt:lpstr>روش انجام پژوهش</vt:lpstr>
      <vt:lpstr>روش انجام پژوهش</vt:lpstr>
      <vt:lpstr>نتایج پژوهش</vt:lpstr>
      <vt:lpstr>نتایج پژوهش</vt:lpstr>
      <vt:lpstr>نتایج پژوهش</vt:lpstr>
      <vt:lpstr>نتایج پژوهش</vt:lpstr>
      <vt:lpstr>نتایج پژوهش</vt:lpstr>
      <vt:lpstr>نتایج پژوهش</vt:lpstr>
      <vt:lpstr>نتایج پژوهش</vt:lpstr>
      <vt:lpstr>ارتباط بین متوسط تغییرات وزن و سن کودکان قبل و بعد از مداخله</vt:lpstr>
      <vt:lpstr>ارتباط بین متوسط تغییرات وزن و جنس کودکان قبل و بعد از مداخله</vt:lpstr>
      <vt:lpstr>ارتباط بین متوسط تغییرات وزن و شدت اختلال رشد کودکان قبل و بعد از مداخله</vt:lpstr>
      <vt:lpstr>ارتباط بین متوسط تغییرات قد و سن کودکان قبل و بعد از مداخله</vt:lpstr>
      <vt:lpstr>ارتباط بین متوسط تغییرات قد و جنس کودکان قبل و بعد از مداخله</vt:lpstr>
      <vt:lpstr>ارتباط بین متوسط تغییرات قد و شدت اختلال رشد کودکان قبل و بعد از مداخله</vt:lpstr>
      <vt:lpstr>ارتباط بین متوسط تغییرات BMI و سن کودکان قبل و بعد از مداخله</vt:lpstr>
      <vt:lpstr>ارتباط بین متوسط تغییرات BMI و جنس کودکان قبل و بعد از مداخله</vt:lpstr>
      <vt:lpstr>ارتباط بین متوسط تغییرات BMI و شدت اختلال رشد کودکان قبل و بعد از مداخله</vt:lpstr>
      <vt:lpstr>ارتباط بین نتیجه تست الایزا و سرولوژی هلیکوباکتر پیلوری از نظر IgA  در کودکان مورد بررسی</vt:lpstr>
      <vt:lpstr>ارتباط بین نتیجه تست الایزا و سرولوژی هلیکوباکتر پیلوری از نظر IgG  در کودکان مورد بررسی</vt:lpstr>
      <vt:lpstr>بحث</vt:lpstr>
      <vt:lpstr>بحث</vt:lpstr>
      <vt:lpstr>بحث</vt:lpstr>
      <vt:lpstr>بحث</vt:lpstr>
      <vt:lpstr>بحث</vt:lpstr>
      <vt:lpstr>بحث</vt:lpstr>
      <vt:lpstr>بحث</vt:lpstr>
      <vt:lpstr>بحث</vt:lpstr>
      <vt:lpstr>نتیجه گیری</vt:lpstr>
      <vt:lpstr>پیشنهادات</vt:lpstr>
      <vt:lpstr>تقدیم، تقدیر و تشکر</vt:lpstr>
      <vt:lpstr>با تشکر از توجه شما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Dr.A.A.H</cp:lastModifiedBy>
  <cp:revision>28</cp:revision>
  <dcterms:created xsi:type="dcterms:W3CDTF">2014-06-01T15:06:14Z</dcterms:created>
  <dcterms:modified xsi:type="dcterms:W3CDTF">2014-10-21T22:09:56Z</dcterms:modified>
</cp:coreProperties>
</file>